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7" r:id="rId4"/>
    <p:sldId id="260" r:id="rId5"/>
    <p:sldId id="268" r:id="rId6"/>
    <p:sldId id="262" r:id="rId7"/>
    <p:sldId id="270" r:id="rId8"/>
    <p:sldId id="272" r:id="rId9"/>
    <p:sldId id="273" r:id="rId10"/>
    <p:sldId id="274" r:id="rId11"/>
    <p:sldId id="275" r:id="rId12"/>
    <p:sldId id="258" r:id="rId13"/>
    <p:sldId id="271" r:id="rId14"/>
    <p:sldId id="264" r:id="rId15"/>
    <p:sldId id="263" r:id="rId16"/>
    <p:sldId id="276" r:id="rId17"/>
    <p:sldId id="277" r:id="rId18"/>
    <p:sldId id="278" r:id="rId19"/>
    <p:sldId id="279" r:id="rId20"/>
    <p:sldId id="280" r:id="rId21"/>
    <p:sldId id="259" r:id="rId22"/>
    <p:sldId id="257" r:id="rId23"/>
    <p:sldId id="269" r:id="rId24"/>
    <p:sldId id="281" r:id="rId25"/>
    <p:sldId id="265" r:id="rId26"/>
    <p:sldId id="282" r:id="rId27"/>
    <p:sldId id="266" r:id="rId28"/>
    <p:sldId id="283" r:id="rId2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03" autoAdjust="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9CCAF-3397-45C1-B46F-D35182E941C1}" type="datetimeFigureOut">
              <a:rPr lang="cs-CZ" smtClean="0"/>
              <a:t>19.11.2014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D2044-7275-4EE6-A621-55EF4C82AD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6728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9CCAF-3397-45C1-B46F-D35182E941C1}" type="datetimeFigureOut">
              <a:rPr lang="cs-CZ" smtClean="0"/>
              <a:t>19.11.2014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D2044-7275-4EE6-A621-55EF4C82AD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5212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9CCAF-3397-45C1-B46F-D35182E941C1}" type="datetimeFigureOut">
              <a:rPr lang="cs-CZ" smtClean="0"/>
              <a:t>19.11.2014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D2044-7275-4EE6-A621-55EF4C82AD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6406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9CCAF-3397-45C1-B46F-D35182E941C1}" type="datetimeFigureOut">
              <a:rPr lang="cs-CZ" smtClean="0"/>
              <a:t>19.11.2014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D2044-7275-4EE6-A621-55EF4C82AD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7712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9CCAF-3397-45C1-B46F-D35182E941C1}" type="datetimeFigureOut">
              <a:rPr lang="cs-CZ" smtClean="0"/>
              <a:t>19.11.2014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D2044-7275-4EE6-A621-55EF4C82AD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4661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9CCAF-3397-45C1-B46F-D35182E941C1}" type="datetimeFigureOut">
              <a:rPr lang="cs-CZ" smtClean="0"/>
              <a:t>19.11.2014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D2044-7275-4EE6-A621-55EF4C82AD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7004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9CCAF-3397-45C1-B46F-D35182E941C1}" type="datetimeFigureOut">
              <a:rPr lang="cs-CZ" smtClean="0"/>
              <a:t>19.11.2014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D2044-7275-4EE6-A621-55EF4C82AD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1979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9CCAF-3397-45C1-B46F-D35182E941C1}" type="datetimeFigureOut">
              <a:rPr lang="cs-CZ" smtClean="0"/>
              <a:t>19.11.2014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D2044-7275-4EE6-A621-55EF4C82AD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2104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9CCAF-3397-45C1-B46F-D35182E941C1}" type="datetimeFigureOut">
              <a:rPr lang="cs-CZ" smtClean="0"/>
              <a:t>19.11.2014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D2044-7275-4EE6-A621-55EF4C82AD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2122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9CCAF-3397-45C1-B46F-D35182E941C1}" type="datetimeFigureOut">
              <a:rPr lang="cs-CZ" smtClean="0"/>
              <a:t>19.11.2014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D2044-7275-4EE6-A621-55EF4C82AD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1627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9CCAF-3397-45C1-B46F-D35182E941C1}" type="datetimeFigureOut">
              <a:rPr lang="cs-CZ" smtClean="0"/>
              <a:t>19.11.2014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D2044-7275-4EE6-A621-55EF4C82AD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755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000"/>
            <a:lum/>
          </a:blip>
          <a:srcRect/>
          <a:stretch>
            <a:fillRect l="12000" r="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C9CCAF-3397-45C1-B46F-D35182E941C1}" type="datetimeFigureOut">
              <a:rPr lang="cs-CZ" smtClean="0"/>
              <a:t>19.11.2014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D2044-7275-4EE6-A621-55EF4C82AD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3206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uz-fu6_Rq48" TargetMode="External"/><Relationship Id="rId3" Type="http://schemas.openxmlformats.org/officeDocument/2006/relationships/hyperlink" Target="http://www.treasuresbulgaria.com/main.php" TargetMode="External"/><Relationship Id="rId7" Type="http://schemas.openxmlformats.org/officeDocument/2006/relationships/hyperlink" Target="https://www.youtube.com/watch?v=XCHC1TmYTQ8&amp;index=5&amp;list=RD5zvpkTU6qNs" TargetMode="External"/><Relationship Id="rId2" Type="http://schemas.openxmlformats.org/officeDocument/2006/relationships/hyperlink" Target="http://musicart.imbm.bas.bg/Default-bg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GSlwaGa3dtc" TargetMode="External"/><Relationship Id="rId5" Type="http://schemas.openxmlformats.org/officeDocument/2006/relationships/hyperlink" Target="https://www.youtube.com/watch?v=5zvpkTU6qNs" TargetMode="External"/><Relationship Id="rId4" Type="http://schemas.openxmlformats.org/officeDocument/2006/relationships/hyperlink" Target="http://www.unesco.org/culture/ich/index.php?lg=en&amp;pg=00011&amp;RL=00095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bulgarianfolklorejournal.net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1526927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pl-PL" sz="4700" b="1" dirty="0"/>
              <a:t>Bulharská </a:t>
            </a:r>
            <a:r>
              <a:rPr lang="pl-PL" sz="4700" b="1" dirty="0" smtClean="0"/>
              <a:t>folkloristika</a:t>
            </a:r>
            <a:br>
              <a:rPr lang="pl-PL" sz="4700" b="1" dirty="0" smtClean="0"/>
            </a:br>
            <a:r>
              <a:rPr lang="pl-PL" sz="4700" b="1" dirty="0" smtClean="0"/>
              <a:t>Dějiny</a:t>
            </a:r>
            <a:r>
              <a:rPr lang="pl-PL" sz="4700" b="1" dirty="0"/>
              <a:t>, současnost, perspektivy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31640" y="3116560"/>
            <a:ext cx="6624736" cy="1824608"/>
          </a:xfrm>
        </p:spPr>
        <p:txBody>
          <a:bodyPr>
            <a:normAutofit lnSpcReduction="10000"/>
          </a:bodyPr>
          <a:lstStyle/>
          <a:p>
            <a:r>
              <a:rPr lang="cs-CZ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Doc. </a:t>
            </a:r>
            <a:r>
              <a:rPr lang="cs-CZ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Dr. </a:t>
            </a:r>
            <a:r>
              <a:rPr lang="cs-CZ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Katja </a:t>
            </a:r>
            <a:r>
              <a:rPr lang="cs-CZ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Michajlova</a:t>
            </a:r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r>
              <a:rPr lang="cs-CZ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Ústav </a:t>
            </a:r>
            <a:r>
              <a:rPr lang="cs-CZ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etnologie a folkloristiky s Etnografickým muzeem Bulharské akademie </a:t>
            </a:r>
            <a:r>
              <a:rPr lang="cs-CZ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věd</a:t>
            </a:r>
          </a:p>
          <a:p>
            <a:r>
              <a:rPr lang="cs-CZ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Sofie </a:t>
            </a:r>
            <a:endParaRPr lang="cs-CZ" sz="2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26" name="Picture 2" descr="C:\Users\User\Desktop\bulharská folkloristika\institut 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5085184"/>
            <a:ext cx="1557536" cy="156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869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 descr="C:\Users\User\Desktop\bulharská folkloristika\__________ (474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8650"/>
            <a:ext cx="8424936" cy="6318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108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bulharská folkloristika\P511025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624" y="260648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bulharská folkloristika\P511026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568402"/>
            <a:ext cx="4134611" cy="3100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362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123" name="Picture 3" descr="C:\Users\User\Desktop\bulharská folkloristika\P511026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177" y="2276872"/>
            <a:ext cx="4416491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40" y="1591336"/>
            <a:ext cx="3538488" cy="4717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15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1" dirty="0" smtClean="0"/>
              <a:t>Digitalizace </a:t>
            </a:r>
            <a:endParaRPr lang="cs-CZ" sz="2800" b="1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67544" y="1268760"/>
            <a:ext cx="8219256" cy="547260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000" b="1" dirty="0" err="1"/>
              <a:t>WebFolk</a:t>
            </a:r>
            <a:r>
              <a:rPr lang="en-US" sz="2000" b="1" dirty="0"/>
              <a:t> </a:t>
            </a:r>
            <a:r>
              <a:rPr lang="en-US" sz="2000" b="1" dirty="0" smtClean="0"/>
              <a:t>Bulgaria</a:t>
            </a:r>
            <a:endParaRPr lang="cs-CZ" sz="2000" b="1" dirty="0" smtClean="0"/>
          </a:p>
          <a:p>
            <a:pPr marL="0" indent="0">
              <a:buNone/>
            </a:pPr>
            <a:r>
              <a:rPr lang="cs-CZ" sz="2000" dirty="0"/>
              <a:t>w</a:t>
            </a:r>
            <a:r>
              <a:rPr lang="cs-CZ" sz="2000" dirty="0" smtClean="0"/>
              <a:t>eb Ústavu </a:t>
            </a:r>
            <a:r>
              <a:rPr lang="cs-CZ" sz="2000" dirty="0"/>
              <a:t>uměnověd Bulharské </a:t>
            </a:r>
            <a:r>
              <a:rPr lang="cs-CZ" sz="2000" dirty="0" smtClean="0"/>
              <a:t>akademie věd, od r. 1995 </a:t>
            </a:r>
            <a:r>
              <a:rPr lang="cs-CZ" sz="2000" u="sng" dirty="0" smtClean="0">
                <a:hlinkClick r:id="rId2"/>
              </a:rPr>
              <a:t>http</a:t>
            </a:r>
            <a:r>
              <a:rPr lang="cs-CZ" sz="2000" u="sng" dirty="0">
                <a:hlinkClick r:id="rId2"/>
              </a:rPr>
              <a:t>://musicart.imbm.bas.bg/Default-bg.htm</a:t>
            </a:r>
            <a:endParaRPr lang="cs-CZ" sz="2000" dirty="0"/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r>
              <a:rPr lang="cs-CZ" sz="2000" dirty="0"/>
              <a:t>Projekt Žijící lidské poklady</a:t>
            </a:r>
          </a:p>
          <a:p>
            <a:r>
              <a:rPr lang="cs-CZ" sz="2000" dirty="0">
                <a:hlinkClick r:id="rId3"/>
              </a:rPr>
              <a:t>http://www.treasuresbulgaria.com/main.php</a:t>
            </a:r>
            <a:endParaRPr lang="cs-CZ" sz="2000" dirty="0"/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r>
              <a:rPr lang="cs-CZ" sz="2000" dirty="0" smtClean="0"/>
              <a:t>Seznam </a:t>
            </a:r>
            <a:r>
              <a:rPr lang="cs-CZ" sz="2000" dirty="0"/>
              <a:t>nehmotných kulturních památek UNESCO </a:t>
            </a:r>
            <a:r>
              <a:rPr lang="cs-CZ" sz="2000" u="sng" dirty="0">
                <a:hlinkClick r:id="rId4"/>
              </a:rPr>
              <a:t>http://</a:t>
            </a:r>
            <a:r>
              <a:rPr lang="cs-CZ" sz="2000" u="sng" dirty="0" smtClean="0">
                <a:hlinkClick r:id="rId4"/>
              </a:rPr>
              <a:t>www.unesco.org/culture/ich/index.php?lg=en&amp;pg=00011&amp;RL=00095</a:t>
            </a:r>
            <a:endParaRPr lang="cs-CZ" sz="2000" u="sng" dirty="0" smtClean="0"/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r>
              <a:rPr lang="cs-CZ" sz="2000" i="1" dirty="0" smtClean="0"/>
              <a:t>1. </a:t>
            </a:r>
            <a:r>
              <a:rPr lang="cs-CZ" sz="2000" i="1" dirty="0" err="1" smtClean="0"/>
              <a:t>Bistriškite</a:t>
            </a:r>
            <a:r>
              <a:rPr lang="cs-CZ" sz="2000" i="1" dirty="0" smtClean="0"/>
              <a:t> babi - </a:t>
            </a:r>
            <a:r>
              <a:rPr lang="cs-CZ" sz="2000" i="1" dirty="0"/>
              <a:t>archaická polyfonie, tance a rituální praktiky z regionu </a:t>
            </a:r>
            <a:r>
              <a:rPr lang="cs-CZ" sz="2000" i="1" dirty="0" err="1" smtClean="0"/>
              <a:t>Šopluk</a:t>
            </a:r>
            <a:r>
              <a:rPr lang="cs-CZ" sz="2000" i="1" dirty="0" smtClean="0"/>
              <a:t>, </a:t>
            </a:r>
            <a:r>
              <a:rPr lang="cs-CZ" sz="2000" dirty="0" smtClean="0"/>
              <a:t>2008</a:t>
            </a:r>
            <a:endParaRPr lang="cs-CZ" sz="2000" dirty="0"/>
          </a:p>
          <a:p>
            <a:r>
              <a:rPr lang="cs-CZ" sz="2000" dirty="0">
                <a:hlinkClick r:id="rId5"/>
              </a:rPr>
              <a:t>https://www.youtube.com/watch?v=5zvpkTU6qNs</a:t>
            </a:r>
            <a:endParaRPr lang="cs-CZ" sz="2000" dirty="0"/>
          </a:p>
          <a:p>
            <a:r>
              <a:rPr lang="cs-CZ" sz="2000" dirty="0">
                <a:hlinkClick r:id="rId6"/>
              </a:rPr>
              <a:t>https://www.youtube.com/watch?v=GSlwaGa3dtc</a:t>
            </a:r>
            <a:endParaRPr lang="cs-CZ" sz="2000" dirty="0"/>
          </a:p>
          <a:p>
            <a:r>
              <a:rPr lang="cs-CZ" sz="2000" dirty="0">
                <a:hlinkClick r:id="rId7"/>
              </a:rPr>
              <a:t>https://www.youtube.com/watch?v=XCHC1TmYTQ8&amp;index=5&amp;list=RD5zvpkTU6qNs</a:t>
            </a:r>
            <a:endParaRPr lang="cs-CZ" sz="2000" dirty="0"/>
          </a:p>
          <a:p>
            <a:r>
              <a:rPr lang="cs-CZ" sz="2000" dirty="0">
                <a:hlinkClick r:id="rId8"/>
              </a:rPr>
              <a:t>https://</a:t>
            </a:r>
            <a:r>
              <a:rPr lang="cs-CZ" sz="2000" dirty="0" smtClean="0">
                <a:hlinkClick r:id="rId8"/>
              </a:rPr>
              <a:t>www.youtube.com/watch?v=uz-fu6_Rq48</a:t>
            </a:r>
            <a:endParaRPr lang="cs-CZ" sz="2000" dirty="0" smtClean="0"/>
          </a:p>
          <a:p>
            <a:endParaRPr lang="cs-CZ" sz="2000" dirty="0"/>
          </a:p>
          <a:p>
            <a:pPr marL="0" indent="0">
              <a:buNone/>
            </a:pPr>
            <a:r>
              <a:rPr lang="cs-CZ" sz="2000" i="1" dirty="0" smtClean="0"/>
              <a:t>2. </a:t>
            </a:r>
            <a:r>
              <a:rPr lang="cs-CZ" sz="2000" i="1" dirty="0" err="1" smtClean="0"/>
              <a:t>nestinarstvo</a:t>
            </a:r>
            <a:r>
              <a:rPr lang="cs-CZ" sz="2000" dirty="0" smtClean="0"/>
              <a:t> </a:t>
            </a:r>
            <a:r>
              <a:rPr lang="cs-CZ" sz="2000" dirty="0"/>
              <a:t>– lidové mysterium, vrcholící tancem na žhavém </a:t>
            </a:r>
            <a:r>
              <a:rPr lang="cs-CZ" sz="2000" dirty="0" smtClean="0"/>
              <a:t>uhlí, 2009</a:t>
            </a: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48302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93504" y="183778"/>
            <a:ext cx="2890664" cy="1228998"/>
          </a:xfrm>
        </p:spPr>
        <p:txBody>
          <a:bodyPr>
            <a:noAutofit/>
          </a:bodyPr>
          <a:lstStyle/>
          <a:p>
            <a:r>
              <a:rPr lang="cs-CZ" sz="2800" dirty="0" err="1" smtClean="0"/>
              <a:t>Nestinarstvo</a:t>
            </a:r>
            <a:r>
              <a:rPr lang="cs-CZ" sz="2800" dirty="0" smtClean="0"/>
              <a:t> </a:t>
            </a:r>
            <a:br>
              <a:rPr lang="cs-CZ" sz="2800" dirty="0" smtClean="0"/>
            </a:br>
            <a:endParaRPr lang="cs-CZ" sz="28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359344"/>
            <a:ext cx="3096344" cy="1733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221088"/>
            <a:ext cx="2232248" cy="18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1619672" y="6218454"/>
            <a:ext cx="75243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 smtClean="0"/>
              <a:t>Více informací v češtině viz bakalářská práce Naděždy Zajícové, 2008</a:t>
            </a:r>
          </a:p>
          <a:p>
            <a:r>
              <a:rPr lang="cs-CZ" sz="1600" dirty="0" smtClean="0"/>
              <a:t>https</a:t>
            </a:r>
            <a:r>
              <a:rPr lang="cs-CZ" sz="1600" dirty="0"/>
              <a:t>://is.muni.cz/auth/th/179037/ff_b/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552" y="936683"/>
            <a:ext cx="4457696" cy="3068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854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51520" y="404664"/>
            <a:ext cx="8435280" cy="130026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>
          <a:xfrm>
            <a:off x="963860" y="908720"/>
            <a:ext cx="3824164" cy="504056"/>
          </a:xfrm>
        </p:spPr>
        <p:txBody>
          <a:bodyPr/>
          <a:lstStyle/>
          <a:p>
            <a:r>
              <a:rPr lang="cs-CZ" i="1" dirty="0" err="1"/>
              <a:t>m</a:t>
            </a:r>
            <a:r>
              <a:rPr lang="cs-CZ" i="1" dirty="0" err="1" smtClean="0"/>
              <a:t>artenica</a:t>
            </a:r>
            <a:endParaRPr lang="cs-CZ" i="1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3"/>
          </p:nvPr>
        </p:nvSpPr>
        <p:spPr>
          <a:xfrm>
            <a:off x="3626569" y="2357190"/>
            <a:ext cx="4041775" cy="639762"/>
          </a:xfrm>
        </p:spPr>
        <p:txBody>
          <a:bodyPr/>
          <a:lstStyle/>
          <a:p>
            <a:r>
              <a:rPr lang="cs-CZ" i="1" dirty="0" err="1"/>
              <a:t>k</a:t>
            </a:r>
            <a:r>
              <a:rPr lang="cs-CZ" i="1" dirty="0" err="1" smtClean="0"/>
              <a:t>ukeri</a:t>
            </a:r>
            <a:endParaRPr lang="cs-CZ" i="1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27236"/>
            <a:ext cx="1944216" cy="278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812802"/>
            <a:ext cx="4464496" cy="2968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46048"/>
            <a:ext cx="2736304" cy="329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79" y="5081568"/>
            <a:ext cx="1733013" cy="1299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381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899592" y="116632"/>
            <a:ext cx="6995120" cy="1084982"/>
          </a:xfrm>
        </p:spPr>
        <p:txBody>
          <a:bodyPr>
            <a:normAutofit/>
          </a:bodyPr>
          <a:lstStyle/>
          <a:p>
            <a:r>
              <a:rPr lang="cs-CZ" sz="2800" dirty="0" smtClean="0"/>
              <a:t>Výzkumná činnost – Ústav folkloru</a:t>
            </a:r>
            <a:endParaRPr lang="cs-CZ" sz="2800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323528" y="908720"/>
            <a:ext cx="8363272" cy="52174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000" b="1" dirty="0" smtClean="0"/>
              <a:t>Oddělení ústavu</a:t>
            </a:r>
          </a:p>
          <a:p>
            <a:r>
              <a:rPr lang="cs-CZ" sz="2000" dirty="0" smtClean="0"/>
              <a:t>Slovesný </a:t>
            </a:r>
            <a:r>
              <a:rPr lang="cs-CZ" sz="2000" dirty="0"/>
              <a:t>folklor, </a:t>
            </a:r>
            <a:endParaRPr lang="cs-CZ" sz="2000" dirty="0" smtClean="0"/>
          </a:p>
          <a:p>
            <a:r>
              <a:rPr lang="cs-CZ" sz="2000" dirty="0" smtClean="0"/>
              <a:t>Teorie </a:t>
            </a:r>
            <a:r>
              <a:rPr lang="cs-CZ" sz="2000" dirty="0"/>
              <a:t>a estetika folkloru </a:t>
            </a:r>
          </a:p>
          <a:p>
            <a:r>
              <a:rPr lang="cs-CZ" sz="2000" dirty="0" smtClean="0"/>
              <a:t> </a:t>
            </a:r>
            <a:r>
              <a:rPr lang="cs-CZ" sz="2000" dirty="0"/>
              <a:t>Lidové </a:t>
            </a:r>
            <a:r>
              <a:rPr lang="cs-CZ" sz="2000" dirty="0" smtClean="0"/>
              <a:t>umění </a:t>
            </a:r>
          </a:p>
          <a:p>
            <a:pPr marL="0" indent="0">
              <a:buNone/>
            </a:pPr>
            <a:r>
              <a:rPr lang="cs-CZ" sz="2000" b="1" dirty="0" smtClean="0"/>
              <a:t>Metody</a:t>
            </a:r>
          </a:p>
          <a:p>
            <a:r>
              <a:rPr lang="cs-CZ" sz="2000" dirty="0" smtClean="0"/>
              <a:t>filologická metoda </a:t>
            </a:r>
          </a:p>
          <a:p>
            <a:pPr marL="0" indent="0">
              <a:buNone/>
            </a:pPr>
            <a:r>
              <a:rPr lang="cs-CZ" sz="2000" b="1" u="sng" dirty="0" err="1" smtClean="0"/>
              <a:t>Pet</a:t>
            </a:r>
            <a:r>
              <a:rPr lang="vi-VN" sz="2000" b="1" u="sng" dirty="0" smtClean="0">
                <a:latin typeface="Corbel" panose="020B0503020204020204" pitchFamily="34" charset="0"/>
              </a:rPr>
              <a:t>ă</a:t>
            </a:r>
            <a:r>
              <a:rPr lang="cs-CZ" sz="2000" b="1" u="sng" dirty="0" smtClean="0"/>
              <a:t>r </a:t>
            </a:r>
            <a:r>
              <a:rPr lang="cs-CZ" sz="2000" b="1" u="sng" dirty="0" err="1" smtClean="0"/>
              <a:t>Dinekov</a:t>
            </a:r>
            <a:r>
              <a:rPr lang="cs-CZ" sz="2000" b="1" u="sng" dirty="0" smtClean="0"/>
              <a:t> </a:t>
            </a:r>
          </a:p>
          <a:p>
            <a:pPr marL="0" indent="0">
              <a:buNone/>
            </a:pPr>
            <a:r>
              <a:rPr lang="cs-CZ" sz="2000" dirty="0" smtClean="0"/>
              <a:t>–  první </a:t>
            </a:r>
            <a:r>
              <a:rPr lang="cs-CZ" sz="2000" dirty="0"/>
              <a:t>ředitel Ústavu (v letech 1973–82)</a:t>
            </a:r>
            <a:endParaRPr lang="cs-CZ" sz="2000" dirty="0" smtClean="0"/>
          </a:p>
          <a:p>
            <a:pPr marL="0" indent="0">
              <a:buNone/>
            </a:pPr>
            <a:r>
              <a:rPr lang="cs-CZ" sz="2000" i="1" dirty="0" smtClean="0"/>
              <a:t>Bulharský </a:t>
            </a:r>
            <a:r>
              <a:rPr lang="cs-CZ" sz="2000" i="1" dirty="0"/>
              <a:t>folklor </a:t>
            </a:r>
            <a:r>
              <a:rPr lang="cs-CZ" sz="2000" dirty="0"/>
              <a:t>(část 1., 1972) </a:t>
            </a:r>
            <a:endParaRPr lang="cs-CZ" sz="2000" dirty="0" smtClean="0"/>
          </a:p>
          <a:p>
            <a:pPr marL="0" indent="0">
              <a:buNone/>
            </a:pPr>
            <a:r>
              <a:rPr lang="cs-CZ" sz="2000" i="1" dirty="0" smtClean="0"/>
              <a:t>Mezi </a:t>
            </a:r>
            <a:r>
              <a:rPr lang="cs-CZ" sz="2000" i="1" dirty="0"/>
              <a:t>folklorem a literaturou</a:t>
            </a:r>
            <a:r>
              <a:rPr lang="cs-CZ" sz="2000" dirty="0"/>
              <a:t> (1978) </a:t>
            </a:r>
            <a:endParaRPr lang="cs-CZ" sz="2000" dirty="0" smtClean="0"/>
          </a:p>
          <a:p>
            <a:pPr marL="0" indent="0">
              <a:buNone/>
            </a:pPr>
            <a:r>
              <a:rPr lang="cs-CZ" sz="2000" u="sng" dirty="0" smtClean="0"/>
              <a:t>Další monografie (filologická metoda)</a:t>
            </a:r>
          </a:p>
          <a:p>
            <a:pPr marL="0" indent="0">
              <a:buNone/>
            </a:pPr>
            <a:r>
              <a:rPr lang="cs-CZ" sz="2000" dirty="0" smtClean="0"/>
              <a:t>Nikola </a:t>
            </a:r>
            <a:r>
              <a:rPr lang="cs-CZ" sz="2000" dirty="0" err="1" smtClean="0"/>
              <a:t>Georgiev</a:t>
            </a:r>
            <a:r>
              <a:rPr lang="cs-CZ" sz="2000" dirty="0" smtClean="0"/>
              <a:t>: </a:t>
            </a:r>
            <a:r>
              <a:rPr lang="cs-CZ" sz="2000" i="1" dirty="0" smtClean="0"/>
              <a:t>Bulharská </a:t>
            </a:r>
            <a:r>
              <a:rPr lang="cs-CZ" sz="2000" i="1" dirty="0"/>
              <a:t>lidová píseň. Výtvarné principy, výstavba, jednota </a:t>
            </a:r>
            <a:r>
              <a:rPr lang="bg-BG" sz="2000" dirty="0" smtClean="0"/>
              <a:t>(1976</a:t>
            </a:r>
            <a:r>
              <a:rPr lang="cs-CZ" sz="2000" dirty="0" smtClean="0"/>
              <a:t>)</a:t>
            </a:r>
          </a:p>
          <a:p>
            <a:pPr marL="0" indent="0">
              <a:buNone/>
            </a:pPr>
            <a:r>
              <a:rPr lang="cs-CZ" sz="2000" dirty="0" err="1" smtClean="0"/>
              <a:t>Ljubomira</a:t>
            </a:r>
            <a:r>
              <a:rPr lang="cs-CZ" sz="2000" dirty="0" smtClean="0"/>
              <a:t> </a:t>
            </a:r>
            <a:r>
              <a:rPr lang="cs-CZ" sz="2000" dirty="0" err="1" smtClean="0"/>
              <a:t>Parpulova</a:t>
            </a:r>
            <a:r>
              <a:rPr lang="cs-CZ" sz="2000" dirty="0" smtClean="0"/>
              <a:t>: </a:t>
            </a:r>
            <a:r>
              <a:rPr lang="cs-CZ" sz="2000" i="1" dirty="0" smtClean="0"/>
              <a:t>Bulharské </a:t>
            </a:r>
            <a:r>
              <a:rPr lang="cs-CZ" sz="2000" i="1" dirty="0"/>
              <a:t>lidové pohádky</a:t>
            </a:r>
            <a:r>
              <a:rPr lang="cs-CZ" sz="2000" dirty="0"/>
              <a:t> (</a:t>
            </a:r>
            <a:r>
              <a:rPr lang="cs-CZ" sz="2000" dirty="0" smtClean="0"/>
              <a:t>1978)</a:t>
            </a:r>
          </a:p>
          <a:p>
            <a:pPr marL="0" indent="0">
              <a:buNone/>
            </a:pPr>
            <a:r>
              <a:rPr lang="cs-CZ" sz="2000" dirty="0" err="1" smtClean="0"/>
              <a:t>Ekaterina</a:t>
            </a:r>
            <a:r>
              <a:rPr lang="cs-CZ" sz="2000" dirty="0" smtClean="0"/>
              <a:t> Ruskova: </a:t>
            </a:r>
            <a:r>
              <a:rPr lang="cs-CZ" sz="2000" i="1" dirty="0" smtClean="0"/>
              <a:t>Poetika </a:t>
            </a:r>
            <a:r>
              <a:rPr lang="cs-CZ" sz="2000" i="1" dirty="0"/>
              <a:t>směšného v bulharských lidových pohádkách</a:t>
            </a:r>
            <a:r>
              <a:rPr lang="cs-CZ" sz="2000" dirty="0"/>
              <a:t>  </a:t>
            </a:r>
            <a:r>
              <a:rPr lang="cs-CZ" sz="2000" dirty="0" smtClean="0"/>
              <a:t>(</a:t>
            </a:r>
            <a:r>
              <a:rPr lang="cs-CZ" sz="2000" dirty="0"/>
              <a:t>1987</a:t>
            </a:r>
            <a:r>
              <a:rPr lang="cs-CZ" sz="2000" dirty="0" smtClean="0"/>
              <a:t>)</a:t>
            </a:r>
          </a:p>
          <a:p>
            <a:pPr marL="0" indent="0">
              <a:buNone/>
            </a:pPr>
            <a:r>
              <a:rPr lang="cs-CZ" sz="2000" dirty="0" smtClean="0"/>
              <a:t>Albena </a:t>
            </a:r>
            <a:r>
              <a:rPr lang="cs-CZ" sz="2000" dirty="0" err="1" smtClean="0"/>
              <a:t>Georgieva</a:t>
            </a:r>
            <a:r>
              <a:rPr lang="cs-CZ" sz="2000" dirty="0" smtClean="0"/>
              <a:t>: </a:t>
            </a:r>
            <a:r>
              <a:rPr lang="cs-CZ" sz="2000" i="1" dirty="0" smtClean="0"/>
              <a:t>Etiologické </a:t>
            </a:r>
            <a:r>
              <a:rPr lang="cs-CZ" sz="2000" i="1" dirty="0"/>
              <a:t>pověsti v bulharském folkloru</a:t>
            </a:r>
            <a:r>
              <a:rPr lang="cs-CZ" sz="2000" dirty="0"/>
              <a:t>  </a:t>
            </a:r>
            <a:r>
              <a:rPr lang="bg-BG" sz="2000" dirty="0" smtClean="0"/>
              <a:t>(</a:t>
            </a:r>
            <a:r>
              <a:rPr lang="bg-BG" sz="2000" dirty="0"/>
              <a:t>1990</a:t>
            </a:r>
            <a:r>
              <a:rPr lang="bg-BG" sz="2000" dirty="0" smtClean="0"/>
              <a:t>)</a:t>
            </a:r>
            <a:endParaRPr lang="cs-CZ" sz="2000" dirty="0"/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6146" name="Picture 2" descr="C:\Users\User\Desktop\bulharská folkloristika\Dinekov_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291" y="1124744"/>
            <a:ext cx="2447101" cy="3700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691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Todor Ivanov </a:t>
            </a:r>
            <a:r>
              <a:rPr lang="cs-CZ" sz="2800" dirty="0" err="1" smtClean="0"/>
              <a:t>Živkov</a:t>
            </a:r>
            <a:r>
              <a:rPr lang="cs-CZ" sz="2800" dirty="0" smtClean="0"/>
              <a:t> 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340768"/>
            <a:ext cx="4824536" cy="5040560"/>
          </a:xfrm>
        </p:spPr>
        <p:txBody>
          <a:bodyPr>
            <a:noAutofit/>
          </a:bodyPr>
          <a:lstStyle/>
          <a:p>
            <a:r>
              <a:rPr lang="cs-CZ" sz="2000" i="1" dirty="0" smtClean="0"/>
              <a:t>Národ </a:t>
            </a:r>
            <a:r>
              <a:rPr lang="cs-CZ" sz="2000" i="1" dirty="0"/>
              <a:t>a píseň. Problémy folklorní písňové tradice,</a:t>
            </a:r>
            <a:r>
              <a:rPr lang="cs-CZ" sz="2000" dirty="0"/>
              <a:t> </a:t>
            </a:r>
            <a:r>
              <a:rPr lang="cs-CZ" sz="2000" dirty="0" smtClean="0"/>
              <a:t>1977 </a:t>
            </a:r>
          </a:p>
          <a:p>
            <a:r>
              <a:rPr lang="cs-CZ" sz="2000" i="1" dirty="0" smtClean="0"/>
              <a:t>Folklor </a:t>
            </a:r>
            <a:r>
              <a:rPr lang="cs-CZ" sz="2000" i="1" dirty="0"/>
              <a:t>a </a:t>
            </a:r>
            <a:r>
              <a:rPr lang="cs-CZ" sz="2000" i="1" dirty="0" smtClean="0"/>
              <a:t>současnost, 1981</a:t>
            </a:r>
          </a:p>
          <a:p>
            <a:r>
              <a:rPr lang="cs-CZ" sz="2000" i="1" dirty="0" smtClean="0"/>
              <a:t>Etnický syndrom</a:t>
            </a:r>
            <a:r>
              <a:rPr lang="cs-CZ" sz="2000" dirty="0" smtClean="0"/>
              <a:t>, 1994</a:t>
            </a:r>
            <a:endParaRPr lang="cs-CZ" sz="2000" dirty="0"/>
          </a:p>
          <a:p>
            <a:r>
              <a:rPr lang="cs-CZ" sz="2000" dirty="0" smtClean="0"/>
              <a:t>folklor </a:t>
            </a:r>
            <a:r>
              <a:rPr lang="cs-CZ" sz="2000" dirty="0"/>
              <a:t>jako systém pěveckých, narativních, hudebních, tanečních a obřadních </a:t>
            </a:r>
            <a:r>
              <a:rPr lang="cs-CZ" sz="2000" dirty="0" smtClean="0"/>
              <a:t>forem</a:t>
            </a:r>
          </a:p>
          <a:p>
            <a:r>
              <a:rPr lang="cs-CZ" sz="2000" dirty="0" smtClean="0"/>
              <a:t>synkretický </a:t>
            </a:r>
            <a:r>
              <a:rPr lang="cs-CZ" sz="2000" dirty="0"/>
              <a:t>charakter folkloru v </a:t>
            </a:r>
            <a:r>
              <a:rPr lang="cs-CZ" sz="2000" dirty="0" err="1"/>
              <a:t>semiotickém</a:t>
            </a:r>
            <a:r>
              <a:rPr lang="cs-CZ" sz="2000" dirty="0"/>
              <a:t>, estetickém a sociologickém </a:t>
            </a:r>
            <a:r>
              <a:rPr lang="cs-CZ" sz="2000" dirty="0" smtClean="0"/>
              <a:t>plánu</a:t>
            </a:r>
          </a:p>
          <a:p>
            <a:r>
              <a:rPr lang="cs-CZ" sz="2000" dirty="0" smtClean="0"/>
              <a:t>Folklor = typ </a:t>
            </a:r>
            <a:r>
              <a:rPr lang="cs-CZ" sz="2000" dirty="0"/>
              <a:t>umělecké kultury, která je integrální součástí života společnosti a je neoddělitelnou součástí kultury každé </a:t>
            </a:r>
            <a:r>
              <a:rPr lang="cs-CZ" sz="2000" dirty="0" smtClean="0"/>
              <a:t>epochy</a:t>
            </a:r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1026" name="Picture 2" descr="C:\Users\User\Desktop\bulharská folkloristika\Zhivkov T.Iv.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556792"/>
            <a:ext cx="3024336" cy="4493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59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91264" cy="724942"/>
          </a:xfrm>
        </p:spPr>
        <p:txBody>
          <a:bodyPr>
            <a:noAutofit/>
          </a:bodyPr>
          <a:lstStyle/>
          <a:p>
            <a:pPr algn="l"/>
            <a:r>
              <a:rPr lang="cs-CZ" sz="2000" b="1" dirty="0"/>
              <a:t/>
            </a:r>
            <a:br>
              <a:rPr lang="cs-CZ" sz="2000" b="1" dirty="0"/>
            </a:br>
            <a:endParaRPr lang="cs-CZ" sz="2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052736"/>
            <a:ext cx="8496944" cy="5073427"/>
          </a:xfrm>
        </p:spPr>
        <p:txBody>
          <a:bodyPr>
            <a:noAutofit/>
          </a:bodyPr>
          <a:lstStyle/>
          <a:p>
            <a:r>
              <a:rPr lang="cs-CZ" sz="2000" dirty="0" smtClean="0"/>
              <a:t>Rozvoj </a:t>
            </a:r>
            <a:r>
              <a:rPr lang="cs-CZ" sz="2000" i="1" dirty="0" smtClean="0"/>
              <a:t>etnomuzikologie</a:t>
            </a:r>
            <a:r>
              <a:rPr lang="cs-CZ" sz="2000" dirty="0" smtClean="0"/>
              <a:t> </a:t>
            </a:r>
            <a:r>
              <a:rPr lang="cs-CZ" sz="2000" dirty="0"/>
              <a:t>a </a:t>
            </a:r>
            <a:r>
              <a:rPr lang="cs-CZ" sz="2000" i="1" dirty="0" err="1"/>
              <a:t>etnochoreologie</a:t>
            </a:r>
            <a:r>
              <a:rPr lang="cs-CZ" sz="2000" dirty="0"/>
              <a:t> (80. léta, nové sekce Ústavu - Hudební a taneční folklor, sekce Lidové umění se přejmenovala na Výtvarný folklor</a:t>
            </a:r>
            <a:r>
              <a:rPr lang="cs-CZ" sz="2000" i="1" dirty="0"/>
              <a:t>)</a:t>
            </a:r>
          </a:p>
          <a:p>
            <a:r>
              <a:rPr lang="cs-CZ" sz="2000" dirty="0"/>
              <a:t>s</a:t>
            </a:r>
            <a:r>
              <a:rPr lang="cs-CZ" sz="2000" dirty="0" smtClean="0"/>
              <a:t>ekce Slovanský </a:t>
            </a:r>
            <a:r>
              <a:rPr lang="cs-CZ" sz="2000" dirty="0"/>
              <a:t>a balkánský folklor (</a:t>
            </a:r>
            <a:r>
              <a:rPr lang="cs-CZ" sz="2000" dirty="0" smtClean="0"/>
              <a:t>1986) </a:t>
            </a:r>
          </a:p>
          <a:p>
            <a:pPr marL="0" indent="0">
              <a:buNone/>
            </a:pPr>
            <a:endParaRPr lang="cs-CZ" sz="2000" b="1" dirty="0" smtClean="0"/>
          </a:p>
          <a:p>
            <a:pPr marL="0" indent="0">
              <a:buNone/>
            </a:pPr>
            <a:r>
              <a:rPr lang="cs-CZ" sz="2000" b="1" dirty="0" smtClean="0"/>
              <a:t>V</a:t>
            </a:r>
            <a:r>
              <a:rPr lang="cs-CZ" sz="2000" b="1" dirty="0"/>
              <a:t> rámci </a:t>
            </a:r>
            <a:r>
              <a:rPr lang="cs-CZ" sz="2000" b="1" dirty="0" smtClean="0"/>
              <a:t>nové metodologie vznikly publikace:</a:t>
            </a:r>
            <a:endParaRPr lang="cs-CZ" sz="2000" dirty="0" smtClean="0"/>
          </a:p>
          <a:p>
            <a:r>
              <a:rPr lang="cs-CZ" sz="2000" i="1" dirty="0" smtClean="0"/>
              <a:t>Obřady </a:t>
            </a:r>
            <a:r>
              <a:rPr lang="cs-CZ" sz="2000" i="1" dirty="0"/>
              <a:t>a obřadní folklor</a:t>
            </a:r>
            <a:r>
              <a:rPr lang="cs-CZ" sz="2000" dirty="0"/>
              <a:t> (sborník, 1981)</a:t>
            </a:r>
          </a:p>
          <a:p>
            <a:r>
              <a:rPr lang="cs-CZ" sz="2000" dirty="0"/>
              <a:t>Radost Ivanova: </a:t>
            </a:r>
            <a:r>
              <a:rPr lang="cs-CZ" sz="2000" i="1" dirty="0"/>
              <a:t>Bulharská folklorní svatba </a:t>
            </a:r>
            <a:r>
              <a:rPr lang="cs-CZ" sz="2000" dirty="0"/>
              <a:t>(1984) </a:t>
            </a:r>
            <a:r>
              <a:rPr lang="cs-CZ" sz="2000" i="1" dirty="0"/>
              <a:t>a Epos, obřad, mýtus </a:t>
            </a:r>
            <a:r>
              <a:rPr lang="cs-CZ" sz="2000" dirty="0"/>
              <a:t>(1992) </a:t>
            </a:r>
          </a:p>
          <a:p>
            <a:r>
              <a:rPr lang="cs-CZ" sz="2000" dirty="0"/>
              <a:t>Nikolaj a </a:t>
            </a:r>
            <a:r>
              <a:rPr lang="cs-CZ" sz="2000" dirty="0" err="1"/>
              <a:t>Dimitrina</a:t>
            </a:r>
            <a:r>
              <a:rPr lang="cs-CZ" sz="2000" dirty="0"/>
              <a:t> Kaufman: </a:t>
            </a:r>
            <a:r>
              <a:rPr lang="cs-CZ" sz="2000" i="1" dirty="0"/>
              <a:t>Pohřební a jiné pláče v Bulharsku</a:t>
            </a:r>
            <a:r>
              <a:rPr lang="cs-CZ" sz="2000" dirty="0"/>
              <a:t> (1988)</a:t>
            </a:r>
          </a:p>
          <a:p>
            <a:r>
              <a:rPr lang="cs-CZ" sz="2000" dirty="0"/>
              <a:t>Stanka </a:t>
            </a:r>
            <a:r>
              <a:rPr lang="cs-CZ" sz="2000" dirty="0" err="1"/>
              <a:t>Janeva</a:t>
            </a:r>
            <a:r>
              <a:rPr lang="cs-CZ" sz="2000" dirty="0"/>
              <a:t>: </a:t>
            </a:r>
            <a:r>
              <a:rPr lang="cs-CZ" sz="2000" i="1" dirty="0"/>
              <a:t>Bulharské obřadní pečivo </a:t>
            </a:r>
            <a:r>
              <a:rPr lang="cs-CZ" sz="2000" dirty="0"/>
              <a:t>(1989)</a:t>
            </a:r>
          </a:p>
          <a:p>
            <a:r>
              <a:rPr lang="cs-CZ" sz="2000" dirty="0" err="1"/>
              <a:t>Ljubomir</a:t>
            </a:r>
            <a:r>
              <a:rPr lang="cs-CZ" sz="2000" dirty="0"/>
              <a:t> </a:t>
            </a:r>
            <a:r>
              <a:rPr lang="cs-CZ" sz="2000" dirty="0" err="1"/>
              <a:t>Minkov</a:t>
            </a:r>
            <a:r>
              <a:rPr lang="cs-CZ" sz="2000" dirty="0"/>
              <a:t>:  </a:t>
            </a:r>
            <a:r>
              <a:rPr lang="cs-CZ" sz="2000" i="1" dirty="0"/>
              <a:t>Bulharský velikonoční obřadní folklor </a:t>
            </a:r>
            <a:r>
              <a:rPr lang="cs-CZ" sz="2000" dirty="0"/>
              <a:t>(1990)</a:t>
            </a:r>
          </a:p>
          <a:p>
            <a:r>
              <a:rPr lang="cs-CZ" sz="2000" dirty="0"/>
              <a:t>Milena </a:t>
            </a:r>
            <a:r>
              <a:rPr lang="cs-CZ" sz="2000" dirty="0" err="1"/>
              <a:t>Săbkova-Benovska</a:t>
            </a:r>
            <a:r>
              <a:rPr lang="cs-CZ" sz="2000" dirty="0"/>
              <a:t>: </a:t>
            </a:r>
            <a:r>
              <a:rPr lang="cs-CZ" sz="2000" i="1" dirty="0"/>
              <a:t>Drak v bulharské kultuře </a:t>
            </a:r>
            <a:r>
              <a:rPr lang="cs-CZ" sz="2000" dirty="0"/>
              <a:t>(1992)</a:t>
            </a:r>
          </a:p>
          <a:p>
            <a:r>
              <a:rPr lang="cs-CZ" sz="2000" i="1" dirty="0" smtClean="0"/>
              <a:t>Jednota </a:t>
            </a:r>
            <a:r>
              <a:rPr lang="cs-CZ" sz="2000" i="1" dirty="0"/>
              <a:t>bulharské folklorní tradice</a:t>
            </a:r>
            <a:r>
              <a:rPr lang="cs-CZ" sz="2000" dirty="0"/>
              <a:t> (sborník, 1989</a:t>
            </a:r>
            <a:r>
              <a:rPr lang="cs-CZ" sz="2000" dirty="0" smtClean="0"/>
              <a:t>)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50470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850106"/>
          </a:xfrm>
        </p:spPr>
        <p:txBody>
          <a:bodyPr>
            <a:normAutofit/>
          </a:bodyPr>
          <a:lstStyle/>
          <a:p>
            <a:r>
              <a:rPr lang="cs-CZ" sz="2800" b="1" dirty="0" smtClean="0"/>
              <a:t>Výzkumná témata po </a:t>
            </a:r>
            <a:r>
              <a:rPr lang="cs-CZ" sz="2800" b="1" dirty="0"/>
              <a:t>roce 1989 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8280920" cy="5256584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cs-CZ" dirty="0" smtClean="0"/>
              <a:t>folklor </a:t>
            </a:r>
            <a:r>
              <a:rPr lang="cs-CZ" dirty="0"/>
              <a:t>v kontextu tradice a současnosti</a:t>
            </a:r>
          </a:p>
          <a:p>
            <a:pPr>
              <a:lnSpc>
                <a:spcPct val="120000"/>
              </a:lnSpc>
            </a:pPr>
            <a:r>
              <a:rPr lang="cs-CZ" dirty="0"/>
              <a:t>formy současného folklorismu a aktuálních projevů </a:t>
            </a:r>
          </a:p>
          <a:p>
            <a:pPr>
              <a:lnSpc>
                <a:spcPct val="120000"/>
              </a:lnSpc>
            </a:pPr>
            <a:r>
              <a:rPr lang="cs-CZ" dirty="0"/>
              <a:t>politický folklor,</a:t>
            </a:r>
          </a:p>
          <a:p>
            <a:pPr>
              <a:lnSpc>
                <a:spcPct val="120000"/>
              </a:lnSpc>
            </a:pPr>
            <a:r>
              <a:rPr lang="cs-CZ" dirty="0" smtClean="0"/>
              <a:t>folklor </a:t>
            </a:r>
            <a:r>
              <a:rPr lang="cs-CZ" dirty="0"/>
              <a:t>demonstrací, </a:t>
            </a:r>
          </a:p>
          <a:p>
            <a:pPr>
              <a:lnSpc>
                <a:spcPct val="120000"/>
              </a:lnSpc>
            </a:pPr>
            <a:r>
              <a:rPr lang="cs-CZ" dirty="0"/>
              <a:t>stávek a mítinků, </a:t>
            </a:r>
          </a:p>
          <a:p>
            <a:pPr>
              <a:lnSpc>
                <a:spcPct val="120000"/>
              </a:lnSpc>
            </a:pPr>
            <a:r>
              <a:rPr lang="cs-CZ" dirty="0"/>
              <a:t>paranormální jevy (</a:t>
            </a:r>
            <a:r>
              <a:rPr lang="cs-CZ" dirty="0" err="1"/>
              <a:t>lečitelé</a:t>
            </a:r>
            <a:r>
              <a:rPr lang="cs-CZ" dirty="0"/>
              <a:t>, média, věštění z kávy, současní šamani), </a:t>
            </a:r>
            <a:endParaRPr lang="cs-CZ" dirty="0" smtClean="0"/>
          </a:p>
          <a:p>
            <a:pPr>
              <a:lnSpc>
                <a:spcPct val="120000"/>
              </a:lnSpc>
            </a:pPr>
            <a:r>
              <a:rPr lang="cs-CZ" dirty="0" smtClean="0"/>
              <a:t>žákovský </a:t>
            </a:r>
            <a:r>
              <a:rPr lang="cs-CZ" dirty="0"/>
              <a:t>a studentský folklor, </a:t>
            </a:r>
            <a:endParaRPr lang="cs-CZ" dirty="0" smtClean="0"/>
          </a:p>
          <a:p>
            <a:pPr>
              <a:lnSpc>
                <a:spcPct val="120000"/>
              </a:lnSpc>
            </a:pPr>
            <a:r>
              <a:rPr lang="cs-CZ" dirty="0" smtClean="0"/>
              <a:t>vězeňský </a:t>
            </a:r>
            <a:r>
              <a:rPr lang="cs-CZ" dirty="0"/>
              <a:t>folklor</a:t>
            </a:r>
            <a:r>
              <a:rPr lang="cs-CZ" dirty="0" smtClean="0"/>
              <a:t>,</a:t>
            </a:r>
          </a:p>
          <a:p>
            <a:pPr>
              <a:lnSpc>
                <a:spcPct val="120000"/>
              </a:lnSpc>
            </a:pPr>
            <a:r>
              <a:rPr lang="cs-CZ" dirty="0" smtClean="0"/>
              <a:t>kulturní </a:t>
            </a:r>
            <a:r>
              <a:rPr lang="cs-CZ" dirty="0"/>
              <a:t>turismus, </a:t>
            </a:r>
            <a:endParaRPr lang="cs-CZ" dirty="0" smtClean="0"/>
          </a:p>
          <a:p>
            <a:pPr>
              <a:lnSpc>
                <a:spcPct val="120000"/>
              </a:lnSpc>
            </a:pPr>
            <a:r>
              <a:rPr lang="cs-CZ" dirty="0" smtClean="0"/>
              <a:t>populární </a:t>
            </a:r>
            <a:r>
              <a:rPr lang="cs-CZ" dirty="0"/>
              <a:t>hudba – </a:t>
            </a:r>
            <a:r>
              <a:rPr lang="cs-CZ" dirty="0" err="1"/>
              <a:t>popfolk</a:t>
            </a:r>
            <a:r>
              <a:rPr lang="cs-CZ" dirty="0"/>
              <a:t>, </a:t>
            </a:r>
            <a:r>
              <a:rPr lang="cs-CZ" dirty="0" err="1"/>
              <a:t>čalga</a:t>
            </a:r>
            <a:r>
              <a:rPr lang="cs-CZ" dirty="0"/>
              <a:t>. </a:t>
            </a:r>
          </a:p>
          <a:p>
            <a:pPr>
              <a:lnSpc>
                <a:spcPct val="120000"/>
              </a:lnSpc>
            </a:pPr>
            <a:r>
              <a:rPr lang="cs-CZ" dirty="0" smtClean="0"/>
              <a:t>lidová religiozita</a:t>
            </a:r>
          </a:p>
          <a:p>
            <a:pPr>
              <a:lnSpc>
                <a:spcPct val="120000"/>
              </a:lnSpc>
            </a:pPr>
            <a:r>
              <a:rPr lang="cs-CZ" dirty="0" smtClean="0"/>
              <a:t>vztah </a:t>
            </a:r>
            <a:r>
              <a:rPr lang="cs-CZ" dirty="0"/>
              <a:t>folkloru a médií, </a:t>
            </a:r>
            <a:endParaRPr lang="cs-CZ" dirty="0" smtClean="0"/>
          </a:p>
          <a:p>
            <a:pPr>
              <a:lnSpc>
                <a:spcPct val="120000"/>
              </a:lnSpc>
            </a:pPr>
            <a:r>
              <a:rPr lang="cs-CZ" dirty="0" smtClean="0"/>
              <a:t>zájmová </a:t>
            </a:r>
            <a:r>
              <a:rPr lang="cs-CZ" dirty="0"/>
              <a:t>sdružení a spolky </a:t>
            </a:r>
            <a:endParaRPr lang="cs-CZ" dirty="0" smtClean="0"/>
          </a:p>
          <a:p>
            <a:pPr>
              <a:lnSpc>
                <a:spcPct val="120000"/>
              </a:lnSpc>
            </a:pPr>
            <a:r>
              <a:rPr lang="cs-CZ" dirty="0" smtClean="0"/>
              <a:t>interpretace </a:t>
            </a:r>
            <a:r>
              <a:rPr lang="cs-CZ" dirty="0"/>
              <a:t>a proměny autentického folkloru folklorními </a:t>
            </a:r>
            <a:r>
              <a:rPr lang="cs-CZ" dirty="0" smtClean="0"/>
              <a:t>soubory</a:t>
            </a:r>
            <a:endParaRPr lang="cs-CZ" b="1" dirty="0"/>
          </a:p>
          <a:p>
            <a:pPr>
              <a:lnSpc>
                <a:spcPct val="120000"/>
              </a:lnSpc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943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800" b="1" dirty="0"/>
              <a:t>Bulharská folkloristika </a:t>
            </a:r>
            <a:br>
              <a:rPr lang="cs-CZ" sz="2800" b="1" dirty="0"/>
            </a:br>
            <a:r>
              <a:rPr lang="cs-CZ" sz="2400" b="1" dirty="0" smtClean="0"/>
              <a:t>Dějiny, </a:t>
            </a:r>
            <a:r>
              <a:rPr lang="cs-CZ" sz="2400" b="1" dirty="0"/>
              <a:t>současnost, </a:t>
            </a:r>
            <a:r>
              <a:rPr lang="cs-CZ" sz="2400" b="1" dirty="0" smtClean="0"/>
              <a:t>perspektivy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412776"/>
            <a:ext cx="5616624" cy="5256584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</a:pPr>
            <a:r>
              <a:rPr lang="cs-CZ" sz="2200" dirty="0" smtClean="0"/>
              <a:t>Bulharské národní </a:t>
            </a:r>
            <a:r>
              <a:rPr lang="cs-CZ" sz="2200" dirty="0"/>
              <a:t>obrození –</a:t>
            </a:r>
            <a:r>
              <a:rPr lang="cs-CZ" sz="2200" dirty="0" smtClean="0"/>
              <a:t> 19. století</a:t>
            </a:r>
            <a:endParaRPr lang="cs-CZ" sz="2200" dirty="0"/>
          </a:p>
          <a:p>
            <a:pPr>
              <a:lnSpc>
                <a:spcPct val="110000"/>
              </a:lnSpc>
            </a:pPr>
            <a:r>
              <a:rPr lang="cs-CZ" sz="2200" dirty="0" smtClean="0"/>
              <a:t>Bulharská </a:t>
            </a:r>
            <a:r>
              <a:rPr lang="cs-CZ" sz="2200" dirty="0"/>
              <a:t>literární </a:t>
            </a:r>
            <a:r>
              <a:rPr lang="cs-CZ" sz="2200" dirty="0" smtClean="0"/>
              <a:t>společnost </a:t>
            </a:r>
            <a:r>
              <a:rPr lang="cs-CZ" sz="2200" dirty="0"/>
              <a:t>v </a:t>
            </a:r>
            <a:r>
              <a:rPr lang="cs-CZ" sz="2200" dirty="0" err="1"/>
              <a:t>Braile</a:t>
            </a:r>
            <a:r>
              <a:rPr lang="cs-CZ" sz="2200" dirty="0"/>
              <a:t> (Rumunsko) –</a:t>
            </a:r>
            <a:r>
              <a:rPr lang="cs-CZ" sz="2200" dirty="0" smtClean="0"/>
              <a:t> 1869</a:t>
            </a:r>
          </a:p>
          <a:p>
            <a:pPr>
              <a:lnSpc>
                <a:spcPct val="110000"/>
              </a:lnSpc>
            </a:pPr>
            <a:r>
              <a:rPr lang="cs-CZ" sz="2200" dirty="0" smtClean="0"/>
              <a:t>Ivan </a:t>
            </a:r>
            <a:r>
              <a:rPr lang="cs-CZ" sz="2200" dirty="0" err="1"/>
              <a:t>Šišmanov</a:t>
            </a:r>
            <a:r>
              <a:rPr lang="cs-CZ" sz="2200" dirty="0"/>
              <a:t> založil </a:t>
            </a:r>
            <a:r>
              <a:rPr lang="cs-CZ" sz="2200" i="1" dirty="0" err="1"/>
              <a:t>Sbornik</a:t>
            </a:r>
            <a:r>
              <a:rPr lang="cs-CZ" sz="2200" i="1" dirty="0"/>
              <a:t> za </a:t>
            </a:r>
            <a:r>
              <a:rPr lang="cs-CZ" sz="2200" i="1" dirty="0" err="1"/>
              <a:t>narodni</a:t>
            </a:r>
            <a:r>
              <a:rPr lang="cs-CZ" sz="2200" i="1" dirty="0"/>
              <a:t> </a:t>
            </a:r>
            <a:r>
              <a:rPr lang="cs-CZ" sz="2200" i="1" dirty="0" err="1"/>
              <a:t>umotvorenija</a:t>
            </a:r>
            <a:r>
              <a:rPr lang="cs-CZ" sz="2200" i="1" dirty="0"/>
              <a:t>, nauka i </a:t>
            </a:r>
            <a:r>
              <a:rPr lang="cs-CZ" sz="2200" i="1" dirty="0" err="1"/>
              <a:t>knižnina</a:t>
            </a:r>
            <a:r>
              <a:rPr lang="cs-CZ" sz="2200" i="1" dirty="0"/>
              <a:t> </a:t>
            </a:r>
            <a:r>
              <a:rPr lang="cs-CZ" sz="2200" dirty="0"/>
              <a:t>(Sborník lidové slovesnosti/lidových tradic, vědy a literatury</a:t>
            </a:r>
            <a:r>
              <a:rPr lang="cs-CZ" sz="2200" dirty="0" smtClean="0"/>
              <a:t>)</a:t>
            </a:r>
            <a:r>
              <a:rPr lang="cs-CZ" sz="2200" dirty="0"/>
              <a:t> –</a:t>
            </a:r>
            <a:r>
              <a:rPr lang="cs-CZ" sz="2200" dirty="0" smtClean="0"/>
              <a:t> 1889</a:t>
            </a:r>
            <a:endParaRPr lang="cs-CZ" sz="2200" dirty="0"/>
          </a:p>
          <a:p>
            <a:pPr>
              <a:lnSpc>
                <a:spcPct val="110000"/>
              </a:lnSpc>
            </a:pPr>
            <a:r>
              <a:rPr lang="cs-CZ" sz="2200" dirty="0" smtClean="0"/>
              <a:t>Národní </a:t>
            </a:r>
            <a:r>
              <a:rPr lang="cs-CZ" sz="2200" dirty="0"/>
              <a:t>etnografické muzeum –</a:t>
            </a:r>
            <a:r>
              <a:rPr lang="cs-CZ" sz="2200" dirty="0" smtClean="0"/>
              <a:t> 1906, Oddělení folkloru  (1926)</a:t>
            </a:r>
          </a:p>
          <a:p>
            <a:pPr>
              <a:lnSpc>
                <a:spcPct val="110000"/>
              </a:lnSpc>
            </a:pPr>
            <a:r>
              <a:rPr lang="cs-CZ" sz="2200" dirty="0" smtClean="0"/>
              <a:t>Hudební ústav Bulharské akademie věd </a:t>
            </a:r>
            <a:r>
              <a:rPr lang="cs-CZ" sz="2200" dirty="0"/>
              <a:t>–</a:t>
            </a:r>
            <a:r>
              <a:rPr lang="cs-CZ" sz="2200" dirty="0" smtClean="0"/>
              <a:t> 1948 </a:t>
            </a:r>
            <a:endParaRPr lang="cs-CZ" sz="2200" dirty="0"/>
          </a:p>
          <a:p>
            <a:pPr>
              <a:lnSpc>
                <a:spcPct val="110000"/>
              </a:lnSpc>
            </a:pPr>
            <a:r>
              <a:rPr lang="cs-CZ" sz="2200" dirty="0" smtClean="0"/>
              <a:t>Etnografický </a:t>
            </a:r>
            <a:r>
              <a:rPr lang="cs-CZ" sz="2200" dirty="0"/>
              <a:t>ústavu s </a:t>
            </a:r>
            <a:r>
              <a:rPr lang="cs-CZ" sz="2200" dirty="0" smtClean="0"/>
              <a:t>muzeem BAV – 1949, Sekce </a:t>
            </a:r>
            <a:r>
              <a:rPr lang="cs-CZ" sz="2200" dirty="0"/>
              <a:t>sociální a duchovní </a:t>
            </a:r>
            <a:r>
              <a:rPr lang="cs-CZ" sz="2200" dirty="0" smtClean="0"/>
              <a:t>kultury, Sekce </a:t>
            </a:r>
            <a:r>
              <a:rPr lang="cs-CZ" sz="2200" dirty="0"/>
              <a:t>slovesného folkloru </a:t>
            </a:r>
            <a:r>
              <a:rPr lang="cs-CZ" sz="2200" dirty="0" smtClean="0"/>
              <a:t>(1958)</a:t>
            </a:r>
          </a:p>
          <a:p>
            <a:pPr>
              <a:lnSpc>
                <a:spcPct val="110000"/>
              </a:lnSpc>
            </a:pPr>
            <a:r>
              <a:rPr lang="cs-CZ" sz="2200" dirty="0" smtClean="0"/>
              <a:t>Ústav </a:t>
            </a:r>
            <a:r>
              <a:rPr lang="cs-CZ" sz="2200" dirty="0"/>
              <a:t>folkloru </a:t>
            </a:r>
            <a:r>
              <a:rPr lang="cs-CZ" sz="2200" dirty="0" smtClean="0"/>
              <a:t>Bulharské </a:t>
            </a:r>
            <a:r>
              <a:rPr lang="cs-CZ" sz="2200" dirty="0"/>
              <a:t>akademii </a:t>
            </a:r>
            <a:r>
              <a:rPr lang="cs-CZ" sz="2200" dirty="0" smtClean="0"/>
              <a:t>věd </a:t>
            </a:r>
            <a:r>
              <a:rPr lang="cs-CZ" sz="2200" dirty="0"/>
              <a:t>–</a:t>
            </a:r>
            <a:r>
              <a:rPr lang="cs-CZ" sz="2200" dirty="0" smtClean="0"/>
              <a:t> </a:t>
            </a:r>
            <a:r>
              <a:rPr lang="cs-CZ" sz="2200" dirty="0"/>
              <a:t>1973 </a:t>
            </a:r>
          </a:p>
        </p:txBody>
      </p:sp>
      <p:pic>
        <p:nvPicPr>
          <p:cNvPr id="1027" name="Picture 3" descr="C:\Users\User\Desktop\bulharská folkloristika\shishmanovi-_s_rodni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921" y="1916832"/>
            <a:ext cx="2719543" cy="4052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877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346050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836712"/>
            <a:ext cx="8291264" cy="5289451"/>
          </a:xfrm>
        </p:spPr>
        <p:txBody>
          <a:bodyPr>
            <a:normAutofit lnSpcReduction="10000"/>
          </a:bodyPr>
          <a:lstStyle/>
          <a:p>
            <a:r>
              <a:rPr lang="cs-CZ" sz="2000" dirty="0" smtClean="0"/>
              <a:t>každodenní kultura </a:t>
            </a:r>
          </a:p>
          <a:p>
            <a:r>
              <a:rPr lang="cs-CZ" sz="2000" dirty="0" smtClean="0"/>
              <a:t>každodenní </a:t>
            </a:r>
            <a:r>
              <a:rPr lang="cs-CZ" sz="2000" dirty="0"/>
              <a:t>vyprávění a biografickou </a:t>
            </a:r>
            <a:r>
              <a:rPr lang="cs-CZ" sz="2000" dirty="0" smtClean="0"/>
              <a:t>metodu</a:t>
            </a:r>
          </a:p>
          <a:p>
            <a:r>
              <a:rPr lang="cs-CZ" sz="2000" dirty="0" smtClean="0"/>
              <a:t>gender </a:t>
            </a:r>
            <a:r>
              <a:rPr lang="cs-CZ" sz="2000" dirty="0" err="1"/>
              <a:t>studies</a:t>
            </a:r>
            <a:r>
              <a:rPr lang="cs-CZ" sz="2000" dirty="0"/>
              <a:t> </a:t>
            </a:r>
            <a:endParaRPr lang="cs-CZ" sz="2000" dirty="0" smtClean="0"/>
          </a:p>
          <a:p>
            <a:r>
              <a:rPr lang="cs-CZ" sz="2400" dirty="0" smtClean="0"/>
              <a:t>etnické </a:t>
            </a:r>
            <a:r>
              <a:rPr lang="cs-CZ" sz="2400" dirty="0"/>
              <a:t>a </a:t>
            </a:r>
            <a:r>
              <a:rPr lang="cs-CZ" sz="2400" dirty="0" smtClean="0"/>
              <a:t>náboženské skupiny </a:t>
            </a:r>
            <a:r>
              <a:rPr lang="cs-CZ" sz="2400" dirty="0"/>
              <a:t>v </a:t>
            </a:r>
            <a:r>
              <a:rPr lang="cs-CZ" sz="2400" dirty="0" smtClean="0"/>
              <a:t>Bulharsku:</a:t>
            </a:r>
          </a:p>
          <a:p>
            <a:pPr marL="0" indent="0">
              <a:buNone/>
            </a:pPr>
            <a:r>
              <a:rPr lang="cs-CZ" sz="2000" dirty="0" smtClean="0"/>
              <a:t>  Turci, </a:t>
            </a:r>
            <a:r>
              <a:rPr lang="cs-CZ" sz="2000" dirty="0" err="1" smtClean="0"/>
              <a:t>Pomaci</a:t>
            </a:r>
            <a:r>
              <a:rPr lang="cs-CZ" sz="2000" dirty="0" smtClean="0"/>
              <a:t>, </a:t>
            </a:r>
            <a:r>
              <a:rPr lang="cs-CZ" sz="2000" dirty="0" err="1" smtClean="0"/>
              <a:t>Aromuni</a:t>
            </a:r>
            <a:r>
              <a:rPr lang="cs-CZ" sz="2000" dirty="0" smtClean="0"/>
              <a:t>-Vlaši, </a:t>
            </a:r>
            <a:r>
              <a:rPr lang="cs-CZ" sz="2000" dirty="0" err="1" smtClean="0"/>
              <a:t>Kucovlaši</a:t>
            </a:r>
            <a:r>
              <a:rPr lang="cs-CZ" sz="2000" dirty="0" smtClean="0"/>
              <a:t>, Cikáni-Romové, staroobřadníci, Arméni, židé, Slováci, Češi, Poláci, Bulhaři katolíci, Kurdové, Vietnamci</a:t>
            </a:r>
          </a:p>
          <a:p>
            <a:r>
              <a:rPr lang="cs-CZ" sz="2400" dirty="0" smtClean="0"/>
              <a:t>Bulhaři </a:t>
            </a:r>
            <a:r>
              <a:rPr lang="cs-CZ" sz="2400" dirty="0"/>
              <a:t>v </a:t>
            </a:r>
            <a:r>
              <a:rPr lang="cs-CZ" sz="2400" dirty="0" smtClean="0"/>
              <a:t>cizině:</a:t>
            </a:r>
          </a:p>
          <a:p>
            <a:pPr marL="0" indent="0">
              <a:buNone/>
            </a:pPr>
            <a:r>
              <a:rPr lang="cs-CZ" sz="2000" dirty="0" smtClean="0"/>
              <a:t>v</a:t>
            </a:r>
            <a:r>
              <a:rPr lang="cs-CZ" sz="2000" dirty="0"/>
              <a:t> Maďarsku, na Slovensku, v Česku, Polsku, na Ukrajině, v Moldávii, Rumunsku, Rakousku, </a:t>
            </a:r>
            <a:r>
              <a:rPr lang="cs-CZ" sz="2000" dirty="0" smtClean="0"/>
              <a:t>Albánii </a:t>
            </a:r>
            <a:endParaRPr lang="cs-CZ" sz="2000" dirty="0"/>
          </a:p>
          <a:p>
            <a:r>
              <a:rPr lang="cs-CZ" sz="2000" dirty="0"/>
              <a:t>identita, vnímání „těch druhých“ mezikulturní </a:t>
            </a:r>
            <a:r>
              <a:rPr lang="cs-CZ" sz="2000" dirty="0" smtClean="0"/>
              <a:t>vztahy</a:t>
            </a:r>
          </a:p>
          <a:p>
            <a:endParaRPr lang="cs-CZ" sz="2000" dirty="0"/>
          </a:p>
          <a:p>
            <a:pPr marL="0" indent="0">
              <a:buNone/>
            </a:pPr>
            <a:r>
              <a:rPr lang="cs-CZ" sz="2400" b="1" dirty="0" smtClean="0"/>
              <a:t>Současná folkloristika </a:t>
            </a:r>
          </a:p>
          <a:p>
            <a:r>
              <a:rPr lang="cs-CZ" sz="2000" dirty="0"/>
              <a:t>i</a:t>
            </a:r>
            <a:r>
              <a:rPr lang="cs-CZ" sz="2000" dirty="0" smtClean="0"/>
              <a:t>nterdisciplinarita</a:t>
            </a:r>
          </a:p>
          <a:p>
            <a:r>
              <a:rPr lang="cs-CZ" sz="2000" dirty="0"/>
              <a:t>v</a:t>
            </a:r>
            <a:r>
              <a:rPr lang="cs-CZ" sz="2000" dirty="0" smtClean="0"/>
              <a:t>liv </a:t>
            </a:r>
            <a:r>
              <a:rPr lang="cs-CZ" sz="2000" dirty="0" err="1" smtClean="0"/>
              <a:t>kulturologie</a:t>
            </a:r>
            <a:r>
              <a:rPr lang="cs-CZ" sz="2000" dirty="0"/>
              <a:t>, sociologie, etnologie, kulturní a sociální antropologie, </a:t>
            </a:r>
            <a:r>
              <a:rPr lang="cs-CZ" sz="2000" dirty="0" smtClean="0"/>
              <a:t>etnolingvistiky, sociolingvistiky, </a:t>
            </a:r>
            <a:r>
              <a:rPr lang="cs-CZ" sz="2000" dirty="0"/>
              <a:t>psychologie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03215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1" dirty="0" smtClean="0"/>
              <a:t>Publikace Ústavu folkloru BAV</a:t>
            </a:r>
            <a:endParaRPr lang="cs-CZ" sz="2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5338936" cy="4565104"/>
          </a:xfrm>
        </p:spPr>
        <p:txBody>
          <a:bodyPr>
            <a:normAutofit/>
          </a:bodyPr>
          <a:lstStyle/>
          <a:p>
            <a:r>
              <a:rPr lang="cs-CZ" sz="2400" dirty="0" smtClean="0"/>
              <a:t>edice </a:t>
            </a:r>
            <a:r>
              <a:rPr lang="cs-CZ" sz="2400" i="1" dirty="0"/>
              <a:t>Problémy bulharského folkloru</a:t>
            </a:r>
            <a:r>
              <a:rPr lang="cs-CZ" sz="2400" dirty="0"/>
              <a:t> (od r. 1972)  </a:t>
            </a:r>
          </a:p>
          <a:p>
            <a:r>
              <a:rPr lang="cs-CZ" sz="2400" i="1" dirty="0"/>
              <a:t>Regionální výzkumy</a:t>
            </a:r>
            <a:r>
              <a:rPr lang="cs-CZ" sz="2400" dirty="0"/>
              <a:t> (od r. 1989</a:t>
            </a:r>
            <a:r>
              <a:rPr lang="cs-CZ" sz="2400" dirty="0" smtClean="0"/>
              <a:t>)</a:t>
            </a:r>
            <a:endParaRPr lang="cs-CZ" sz="2400" dirty="0"/>
          </a:p>
          <a:p>
            <a:r>
              <a:rPr lang="cs-CZ" sz="2400" dirty="0" smtClean="0"/>
              <a:t>časopis Bulharský folklor (</a:t>
            </a:r>
            <a:r>
              <a:rPr lang="cs-CZ" sz="2400" i="1" dirty="0" smtClean="0"/>
              <a:t>B</a:t>
            </a:r>
            <a:r>
              <a:rPr lang="vi-VN" sz="2400" i="1" dirty="0" smtClean="0">
                <a:latin typeface="Calibri" panose="020F0502020204030204" pitchFamily="34" charset="0"/>
              </a:rPr>
              <a:t>ă</a:t>
            </a:r>
            <a:r>
              <a:rPr lang="cs-CZ" sz="2400" i="1" dirty="0" err="1" smtClean="0"/>
              <a:t>lgarski</a:t>
            </a:r>
            <a:r>
              <a:rPr lang="cs-CZ" sz="2400" i="1" dirty="0" smtClean="0"/>
              <a:t> folklor</a:t>
            </a:r>
            <a:r>
              <a:rPr lang="cs-CZ" sz="2400" dirty="0" smtClean="0"/>
              <a:t>)</a:t>
            </a:r>
          </a:p>
          <a:p>
            <a:pPr marL="0" indent="0">
              <a:buNone/>
            </a:pPr>
            <a:r>
              <a:rPr lang="cs-CZ" sz="2400" dirty="0">
                <a:hlinkClick r:id="rId2"/>
              </a:rPr>
              <a:t>http://bulgarianfolklorejournal.net</a:t>
            </a:r>
            <a:r>
              <a:rPr lang="cs-CZ" sz="2400" dirty="0" smtClean="0">
                <a:hlinkClick r:id="rId2"/>
              </a:rPr>
              <a:t>/</a:t>
            </a:r>
            <a:endParaRPr lang="cs-CZ" sz="2400" dirty="0" smtClean="0"/>
          </a:p>
          <a:p>
            <a:pPr marL="0" indent="0">
              <a:buNone/>
            </a:pPr>
            <a:endParaRPr lang="cs-CZ" sz="2400" dirty="0"/>
          </a:p>
        </p:txBody>
      </p:sp>
      <p:pic>
        <p:nvPicPr>
          <p:cNvPr id="2050" name="Picture 2" descr="C:\Users\User\Desktop\bulharská folkloristika\BF 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203577"/>
            <a:ext cx="2366764" cy="3373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789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850106"/>
          </a:xfrm>
        </p:spPr>
        <p:txBody>
          <a:bodyPr>
            <a:normAutofit/>
          </a:bodyPr>
          <a:lstStyle/>
          <a:p>
            <a:r>
              <a:rPr lang="cs-CZ" sz="2800" dirty="0" smtClean="0"/>
              <a:t>Publikace 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124744"/>
            <a:ext cx="8352928" cy="5472608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cs-CZ" sz="1800" dirty="0" err="1" smtClean="0"/>
              <a:t>Ekaterina</a:t>
            </a:r>
            <a:r>
              <a:rPr lang="cs-CZ" sz="1800" dirty="0" smtClean="0"/>
              <a:t> </a:t>
            </a:r>
            <a:r>
              <a:rPr lang="cs-CZ" sz="1800" dirty="0" err="1"/>
              <a:t>Anastasova</a:t>
            </a:r>
            <a:r>
              <a:rPr lang="cs-CZ" sz="1800" dirty="0"/>
              <a:t>: Staroobřadníci v Bulharsku. Mýtus, historie, identita (1998), </a:t>
            </a:r>
            <a:r>
              <a:rPr lang="cs-CZ" sz="1800" dirty="0" smtClean="0"/>
              <a:t>Etnicita</a:t>
            </a:r>
            <a:r>
              <a:rPr lang="cs-CZ" sz="1800" dirty="0"/>
              <a:t>, tradice, moc. Etudy o přechodu (2006)</a:t>
            </a:r>
          </a:p>
          <a:p>
            <a:pPr>
              <a:lnSpc>
                <a:spcPct val="120000"/>
              </a:lnSpc>
            </a:pPr>
            <a:r>
              <a:rPr lang="cs-CZ" sz="1800" dirty="0" err="1"/>
              <a:t>Evgenia</a:t>
            </a:r>
            <a:r>
              <a:rPr lang="cs-CZ" sz="1800" dirty="0"/>
              <a:t> </a:t>
            </a:r>
            <a:r>
              <a:rPr lang="cs-CZ" sz="1800" dirty="0" err="1"/>
              <a:t>Miceva</a:t>
            </a:r>
            <a:r>
              <a:rPr lang="cs-CZ" sz="1800" dirty="0"/>
              <a:t>: Arméni v Bulharsku – kultura a identita (2001)</a:t>
            </a:r>
          </a:p>
          <a:p>
            <a:pPr>
              <a:lnSpc>
                <a:spcPct val="120000"/>
              </a:lnSpc>
            </a:pPr>
            <a:r>
              <a:rPr lang="cs-CZ" sz="1800" dirty="0" err="1"/>
              <a:t>Ljubomir</a:t>
            </a:r>
            <a:r>
              <a:rPr lang="cs-CZ" sz="1800" dirty="0"/>
              <a:t> </a:t>
            </a:r>
            <a:r>
              <a:rPr lang="cs-CZ" sz="1800" dirty="0" err="1"/>
              <a:t>Mikov</a:t>
            </a:r>
            <a:r>
              <a:rPr lang="cs-CZ" sz="1800" dirty="0"/>
              <a:t>: Umění heterodoxních muslimů v Bulharsku (16.-20. století). </a:t>
            </a:r>
            <a:r>
              <a:rPr lang="cs-CZ" sz="1800" dirty="0" err="1"/>
              <a:t>Bektaši</a:t>
            </a:r>
            <a:r>
              <a:rPr lang="cs-CZ" sz="1800" dirty="0"/>
              <a:t> a </a:t>
            </a:r>
            <a:r>
              <a:rPr lang="cs-CZ" sz="1800" dirty="0" err="1"/>
              <a:t>kazălbaši</a:t>
            </a:r>
            <a:r>
              <a:rPr lang="cs-CZ" sz="1800" dirty="0"/>
              <a:t>/</a:t>
            </a:r>
            <a:r>
              <a:rPr lang="cs-CZ" sz="1800" dirty="0" err="1"/>
              <a:t>alevii</a:t>
            </a:r>
            <a:r>
              <a:rPr lang="cs-CZ" sz="1800" dirty="0"/>
              <a:t> (2005)</a:t>
            </a:r>
          </a:p>
          <a:p>
            <a:pPr>
              <a:lnSpc>
                <a:spcPct val="120000"/>
              </a:lnSpc>
            </a:pPr>
            <a:r>
              <a:rPr lang="cs-CZ" sz="1800" dirty="0"/>
              <a:t>Božidar </a:t>
            </a:r>
            <a:r>
              <a:rPr lang="cs-CZ" sz="1800" dirty="0" err="1"/>
              <a:t>Aleksiev</a:t>
            </a:r>
            <a:r>
              <a:rPr lang="cs-CZ" sz="1800" dirty="0"/>
              <a:t>: Folklorní profily muslimských světců v Bulharsku (2005, 2012)</a:t>
            </a:r>
          </a:p>
          <a:p>
            <a:pPr>
              <a:lnSpc>
                <a:spcPct val="120000"/>
              </a:lnSpc>
            </a:pPr>
            <a:r>
              <a:rPr lang="cs-CZ" sz="1800" dirty="0"/>
              <a:t>Albena </a:t>
            </a:r>
            <a:r>
              <a:rPr lang="cs-CZ" sz="1800" dirty="0" err="1"/>
              <a:t>Georgieva</a:t>
            </a:r>
            <a:r>
              <a:rPr lang="cs-CZ" sz="1800" dirty="0"/>
              <a:t>: Vyprávění v bulharském folkloru (</a:t>
            </a:r>
            <a:r>
              <a:rPr lang="cs-CZ" sz="1800" dirty="0" smtClean="0"/>
              <a:t>2000), Obrazy </a:t>
            </a:r>
            <a:r>
              <a:rPr lang="cs-CZ" sz="1800" dirty="0"/>
              <a:t>„jinakosti“ v bulharském folkloru (2000)</a:t>
            </a:r>
          </a:p>
          <a:p>
            <a:pPr>
              <a:lnSpc>
                <a:spcPct val="120000"/>
              </a:lnSpc>
            </a:pPr>
            <a:r>
              <a:rPr lang="cs-CZ" sz="1800" dirty="0"/>
              <a:t>Vichra  </a:t>
            </a:r>
            <a:r>
              <a:rPr lang="cs-CZ" sz="1800" dirty="0" err="1"/>
              <a:t>Baeva</a:t>
            </a:r>
            <a:r>
              <a:rPr lang="cs-CZ" sz="1800" dirty="0"/>
              <a:t>: Vyprávění o zázracích. Lokální tradice a osobní zkušenost (2001, 2013)</a:t>
            </a:r>
          </a:p>
          <a:p>
            <a:pPr>
              <a:lnSpc>
                <a:spcPct val="120000"/>
              </a:lnSpc>
            </a:pPr>
            <a:r>
              <a:rPr lang="cs-CZ" sz="1800" dirty="0"/>
              <a:t>Georg </a:t>
            </a:r>
            <a:r>
              <a:rPr lang="cs-CZ" sz="1800" dirty="0" err="1"/>
              <a:t>Kraev</a:t>
            </a:r>
            <a:r>
              <a:rPr lang="cs-CZ" sz="1800" dirty="0"/>
              <a:t>: Bulharské hry masek (1996)</a:t>
            </a:r>
          </a:p>
          <a:p>
            <a:pPr>
              <a:lnSpc>
                <a:spcPct val="120000"/>
              </a:lnSpc>
            </a:pPr>
            <a:r>
              <a:rPr lang="cs-CZ" sz="1800" dirty="0"/>
              <a:t>Iveta </a:t>
            </a:r>
            <a:r>
              <a:rPr lang="cs-CZ" sz="1800" dirty="0" err="1"/>
              <a:t>Todorova-Pirgova</a:t>
            </a:r>
            <a:r>
              <a:rPr lang="cs-CZ" sz="1800" dirty="0"/>
              <a:t>:  Člověk a rituál (2000)</a:t>
            </a:r>
          </a:p>
          <a:p>
            <a:pPr>
              <a:lnSpc>
                <a:spcPct val="120000"/>
              </a:lnSpc>
            </a:pPr>
            <a:r>
              <a:rPr lang="cs-CZ" sz="1800" dirty="0"/>
              <a:t>Katja </a:t>
            </a:r>
            <a:r>
              <a:rPr lang="cs-CZ" sz="1800" dirty="0" err="1"/>
              <a:t>Michajlova</a:t>
            </a:r>
            <a:r>
              <a:rPr lang="cs-CZ" sz="1800" dirty="0"/>
              <a:t>: Potulný slepý </a:t>
            </a:r>
            <a:r>
              <a:rPr lang="cs-CZ" sz="1800" dirty="0" err="1"/>
              <a:t>zpĕvák</a:t>
            </a:r>
            <a:r>
              <a:rPr lang="cs-CZ" sz="1800" dirty="0"/>
              <a:t>–žebrák ve folkloru Slovanů. (2006) </a:t>
            </a:r>
            <a:r>
              <a:rPr lang="pl-PL" sz="1800" dirty="0"/>
              <a:t>Dziad wędrowny w kulturze ludowej Słowian</a:t>
            </a:r>
            <a:r>
              <a:rPr lang="bg-BG" sz="1800" dirty="0"/>
              <a:t>“ (2010);</a:t>
            </a:r>
            <a:endParaRPr lang="cs-CZ" sz="1800" dirty="0"/>
          </a:p>
          <a:p>
            <a:pPr>
              <a:lnSpc>
                <a:spcPct val="120000"/>
              </a:lnSpc>
            </a:pPr>
            <a:endParaRPr lang="cs-CZ" sz="1800" dirty="0"/>
          </a:p>
          <a:p>
            <a:pPr marL="0" indent="0">
              <a:lnSpc>
                <a:spcPct val="120000"/>
              </a:lnSpc>
              <a:buNone/>
            </a:pPr>
            <a:endParaRPr lang="cs-CZ" sz="1800" dirty="0" smtClean="0"/>
          </a:p>
          <a:p>
            <a:pPr>
              <a:lnSpc>
                <a:spcPct val="120000"/>
              </a:lnSpc>
            </a:pPr>
            <a:endParaRPr lang="cs-CZ" sz="1800" dirty="0" smtClean="0"/>
          </a:p>
          <a:p>
            <a:pPr>
              <a:lnSpc>
                <a:spcPct val="120000"/>
              </a:lnSpc>
            </a:pP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316410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130026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67544" y="692696"/>
            <a:ext cx="8352928" cy="6048672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cs-CZ" dirty="0"/>
              <a:t>Valeria </a:t>
            </a:r>
            <a:r>
              <a:rPr lang="cs-CZ" dirty="0" err="1"/>
              <a:t>Fol</a:t>
            </a:r>
            <a:r>
              <a:rPr lang="cs-CZ" dirty="0"/>
              <a:t> a </a:t>
            </a:r>
            <a:r>
              <a:rPr lang="cs-CZ" dirty="0" err="1"/>
              <a:t>Ruža</a:t>
            </a:r>
            <a:r>
              <a:rPr lang="cs-CZ" dirty="0"/>
              <a:t> </a:t>
            </a:r>
            <a:r>
              <a:rPr lang="cs-CZ" dirty="0" err="1"/>
              <a:t>Nejkova</a:t>
            </a:r>
            <a:r>
              <a:rPr lang="cs-CZ" dirty="0"/>
              <a:t>: Oheň a hudba (o </a:t>
            </a:r>
            <a:r>
              <a:rPr lang="cs-CZ" dirty="0" err="1"/>
              <a:t>nestinarstvu</a:t>
            </a:r>
            <a:r>
              <a:rPr lang="cs-CZ" dirty="0"/>
              <a:t>) (2000</a:t>
            </a:r>
          </a:p>
          <a:p>
            <a:pPr>
              <a:lnSpc>
                <a:spcPct val="120000"/>
              </a:lnSpc>
            </a:pPr>
            <a:r>
              <a:rPr lang="cs-CZ" dirty="0" err="1"/>
              <a:t>Lozanka</a:t>
            </a:r>
            <a:r>
              <a:rPr lang="cs-CZ" dirty="0"/>
              <a:t> </a:t>
            </a:r>
            <a:r>
              <a:rPr lang="cs-CZ" dirty="0" err="1"/>
              <a:t>Pejčeva</a:t>
            </a:r>
            <a:r>
              <a:rPr lang="cs-CZ" dirty="0"/>
              <a:t>: Duše pláče – vychází píseň. Romští hudebníci v Bulharsku a jejich hudba (1999</a:t>
            </a:r>
            <a:r>
              <a:rPr lang="cs-CZ" dirty="0" smtClean="0"/>
              <a:t>)</a:t>
            </a:r>
          </a:p>
          <a:p>
            <a:pPr>
              <a:lnSpc>
                <a:spcPct val="120000"/>
              </a:lnSpc>
            </a:pPr>
            <a:r>
              <a:rPr lang="cs-CZ" dirty="0" smtClean="0"/>
              <a:t>Anna </a:t>
            </a:r>
            <a:r>
              <a:rPr lang="cs-CZ" dirty="0" err="1"/>
              <a:t>Roškovska</a:t>
            </a:r>
            <a:r>
              <a:rPr lang="cs-CZ" dirty="0"/>
              <a:t> a Saša </a:t>
            </a:r>
            <a:r>
              <a:rPr lang="cs-CZ" dirty="0" err="1"/>
              <a:t>Lozanova</a:t>
            </a:r>
            <a:r>
              <a:rPr lang="cs-CZ" dirty="0"/>
              <a:t>: Židé v bulharské městské kultuře (1998)</a:t>
            </a:r>
          </a:p>
          <a:p>
            <a:pPr>
              <a:lnSpc>
                <a:spcPct val="120000"/>
              </a:lnSpc>
            </a:pPr>
            <a:r>
              <a:rPr lang="cs-CZ" dirty="0" err="1"/>
              <a:t>Stanoj</a:t>
            </a:r>
            <a:r>
              <a:rPr lang="cs-CZ" dirty="0"/>
              <a:t> </a:t>
            </a:r>
            <a:r>
              <a:rPr lang="cs-CZ" dirty="0" err="1"/>
              <a:t>Stanoev</a:t>
            </a:r>
            <a:r>
              <a:rPr lang="cs-CZ" dirty="0"/>
              <a:t>: Vtip a jeho poselství (2005)</a:t>
            </a:r>
          </a:p>
          <a:p>
            <a:pPr>
              <a:lnSpc>
                <a:spcPct val="120000"/>
              </a:lnSpc>
            </a:pPr>
            <a:r>
              <a:rPr lang="cs-CZ" dirty="0"/>
              <a:t>Radost Ivanova: Sbohem, dinosauři, vítejte, krokodýlové! Etnologie změny </a:t>
            </a:r>
            <a:r>
              <a:rPr lang="bg-BG" dirty="0"/>
              <a:t>(1997; английско издание 1999; сръбско издание 2000);</a:t>
            </a:r>
            <a:endParaRPr lang="cs-CZ" dirty="0"/>
          </a:p>
          <a:p>
            <a:pPr>
              <a:lnSpc>
                <a:spcPct val="120000"/>
              </a:lnSpc>
            </a:pPr>
            <a:r>
              <a:rPr lang="cs-CZ" dirty="0" err="1"/>
              <a:t>Mila</a:t>
            </a:r>
            <a:r>
              <a:rPr lang="cs-CZ" dirty="0"/>
              <a:t> </a:t>
            </a:r>
            <a:r>
              <a:rPr lang="cs-CZ" dirty="0" err="1"/>
              <a:t>Santova</a:t>
            </a:r>
            <a:r>
              <a:rPr lang="cs-CZ" dirty="0"/>
              <a:t>: Kultura a tradice malého města (2001)</a:t>
            </a:r>
          </a:p>
          <a:p>
            <a:pPr>
              <a:lnSpc>
                <a:spcPct val="120000"/>
              </a:lnSpc>
            </a:pPr>
            <a:r>
              <a:rPr lang="cs-CZ" dirty="0"/>
              <a:t>sborníky Etnologie malého města (1995) a Prostranství jinakosti (2005)</a:t>
            </a:r>
          </a:p>
          <a:p>
            <a:pPr>
              <a:lnSpc>
                <a:spcPct val="120000"/>
              </a:lnSpc>
            </a:pPr>
            <a:r>
              <a:rPr lang="cs-CZ" dirty="0"/>
              <a:t>Florentina </a:t>
            </a:r>
            <a:r>
              <a:rPr lang="cs-CZ" dirty="0" err="1"/>
              <a:t>Baladanova</a:t>
            </a:r>
            <a:r>
              <a:rPr lang="cs-CZ" dirty="0"/>
              <a:t>: edice </a:t>
            </a:r>
            <a:r>
              <a:rPr lang="cs-CZ" dirty="0" err="1"/>
              <a:t>Folkloren</a:t>
            </a:r>
            <a:r>
              <a:rPr lang="cs-CZ" dirty="0"/>
              <a:t> </a:t>
            </a:r>
            <a:r>
              <a:rPr lang="cs-CZ" dirty="0" err="1"/>
              <a:t>erotikon</a:t>
            </a:r>
            <a:r>
              <a:rPr lang="cs-CZ" dirty="0"/>
              <a:t> (od r. 1993)</a:t>
            </a:r>
          </a:p>
          <a:p>
            <a:pPr>
              <a:lnSpc>
                <a:spcPct val="120000"/>
              </a:lnSpc>
            </a:pPr>
            <a:r>
              <a:rPr lang="cs-CZ" dirty="0"/>
              <a:t>Valentina </a:t>
            </a:r>
            <a:r>
              <a:rPr lang="cs-CZ" dirty="0" err="1"/>
              <a:t>Ganeva-Rajčeva</a:t>
            </a:r>
            <a:r>
              <a:rPr lang="cs-CZ" dirty="0"/>
              <a:t>: Vyprávění a identita; Bulhaři v Maďarsku – problémy kulturní identity (2004)</a:t>
            </a:r>
          </a:p>
          <a:p>
            <a:pPr>
              <a:lnSpc>
                <a:spcPct val="120000"/>
              </a:lnSpc>
            </a:pPr>
            <a:r>
              <a:rPr lang="cs-CZ" dirty="0"/>
              <a:t>sborník Bulhaři na Slovensku. </a:t>
            </a:r>
            <a:r>
              <a:rPr lang="cs-CZ" dirty="0" err="1"/>
              <a:t>Etnokulturní</a:t>
            </a:r>
            <a:r>
              <a:rPr lang="cs-CZ" dirty="0"/>
              <a:t> charakteristiky a vztahy (2005, 2006)</a:t>
            </a:r>
          </a:p>
          <a:p>
            <a:pPr>
              <a:lnSpc>
                <a:spcPct val="120000"/>
              </a:lnSpc>
            </a:pPr>
            <a:r>
              <a:rPr lang="cs-CZ" dirty="0" err="1"/>
              <a:t>Tončeva</a:t>
            </a:r>
            <a:r>
              <a:rPr lang="cs-CZ" dirty="0"/>
              <a:t>, Veselka: Bulhaři z Golo </a:t>
            </a:r>
            <a:r>
              <a:rPr lang="cs-CZ" dirty="0" err="1"/>
              <a:t>Bărdo</a:t>
            </a:r>
            <a:r>
              <a:rPr lang="cs-CZ" dirty="0"/>
              <a:t>, Albánie. Tradice, hudba, identita (2009)</a:t>
            </a:r>
          </a:p>
          <a:p>
            <a:pPr>
              <a:lnSpc>
                <a:spcPct val="120000"/>
              </a:lnSpc>
            </a:pPr>
            <a:r>
              <a:rPr lang="cs-CZ" dirty="0"/>
              <a:t>Albena </a:t>
            </a:r>
            <a:r>
              <a:rPr lang="cs-CZ" dirty="0" err="1"/>
              <a:t>Georgieva</a:t>
            </a:r>
            <a:r>
              <a:rPr lang="cs-CZ" dirty="0"/>
              <a:t>: Folklorní dimenze křesťanství (2012)</a:t>
            </a:r>
          </a:p>
          <a:p>
            <a:pPr>
              <a:lnSpc>
                <a:spcPct val="120000"/>
              </a:lnSpc>
            </a:pPr>
            <a:r>
              <a:rPr lang="cs-CZ" dirty="0" smtClean="0"/>
              <a:t>Lina </a:t>
            </a:r>
            <a:r>
              <a:rPr lang="cs-CZ" dirty="0" err="1"/>
              <a:t>Gergova</a:t>
            </a:r>
            <a:r>
              <a:rPr lang="cs-CZ" dirty="0"/>
              <a:t>: Etnické stereotypy v každodenní kultuře (2012)</a:t>
            </a:r>
          </a:p>
          <a:p>
            <a:pPr>
              <a:lnSpc>
                <a:spcPct val="120000"/>
              </a:lnSpc>
            </a:pPr>
            <a:r>
              <a:rPr lang="cs-CZ" dirty="0" err="1"/>
              <a:t>Cvetelina</a:t>
            </a:r>
            <a:r>
              <a:rPr lang="cs-CZ" dirty="0"/>
              <a:t> Dimitrova: Lidová historie mezi ústním a písemným (2013)</a:t>
            </a:r>
          </a:p>
        </p:txBody>
      </p:sp>
    </p:spTree>
    <p:extLst>
      <p:ext uri="{BB962C8B-B14F-4D97-AF65-F5344CB8AC3E}">
        <p14:creationId xmlns:p14="http://schemas.microsoft.com/office/powerpoint/2010/main" val="200651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Aktuální projekty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cs-CZ" sz="2000" i="1" dirty="0" smtClean="0"/>
              <a:t>Strukturace </a:t>
            </a:r>
            <a:r>
              <a:rPr lang="cs-CZ" sz="2000" i="1" dirty="0"/>
              <a:t>paměti, přehodnocení života po smrti, smrt a paměť ve východní Evropě </a:t>
            </a:r>
            <a:r>
              <a:rPr lang="bg-BG" sz="2000" i="1" dirty="0"/>
              <a:t>(1945–1956) </a:t>
            </a:r>
            <a:endParaRPr lang="cs-CZ" sz="2000" i="1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cs-CZ" sz="2000" i="1" dirty="0" smtClean="0"/>
              <a:t>- </a:t>
            </a:r>
            <a:r>
              <a:rPr lang="cs-CZ" sz="2000" dirty="0" smtClean="0"/>
              <a:t>publikace </a:t>
            </a:r>
            <a:r>
              <a:rPr lang="cs-CZ" sz="2000" i="1" dirty="0"/>
              <a:t>Socialistické památníky a diskurs smrti v Bulharsku po r. 1945</a:t>
            </a:r>
            <a:r>
              <a:rPr lang="cs-CZ" sz="2000" dirty="0"/>
              <a:t> a </a:t>
            </a:r>
            <a:r>
              <a:rPr lang="cs-CZ" sz="2000" i="1" dirty="0"/>
              <a:t>Bratrská pomoc aneb o památnících sovětské armády v Bulharsku před i po r. 1989.  </a:t>
            </a:r>
            <a:endParaRPr lang="cs-CZ" sz="2000" dirty="0"/>
          </a:p>
          <a:p>
            <a:pPr>
              <a:lnSpc>
                <a:spcPct val="120000"/>
              </a:lnSpc>
            </a:pPr>
            <a:r>
              <a:rPr lang="cs-CZ" sz="2000" i="1" dirty="0" smtClean="0"/>
              <a:t>Aktuální </a:t>
            </a:r>
            <a:r>
              <a:rPr lang="cs-CZ" sz="2000" i="1" dirty="0"/>
              <a:t>témata folkloristiky, etnologie a antropologie </a:t>
            </a:r>
            <a:endParaRPr lang="cs-CZ" sz="2000" i="1" dirty="0" smtClean="0"/>
          </a:p>
          <a:p>
            <a:pPr>
              <a:lnSpc>
                <a:spcPct val="120000"/>
              </a:lnSpc>
              <a:buFontTx/>
              <a:buChar char="-"/>
            </a:pPr>
            <a:r>
              <a:rPr lang="cs-CZ" sz="2000" dirty="0" smtClean="0"/>
              <a:t>Předmět výzkumu </a:t>
            </a:r>
            <a:r>
              <a:rPr lang="cs-CZ" sz="2000" dirty="0"/>
              <a:t>oboru, </a:t>
            </a:r>
            <a:endParaRPr lang="cs-CZ" sz="2000" dirty="0" smtClean="0"/>
          </a:p>
          <a:p>
            <a:pPr>
              <a:lnSpc>
                <a:spcPct val="120000"/>
              </a:lnSpc>
              <a:buFontTx/>
              <a:buChar char="-"/>
            </a:pPr>
            <a:r>
              <a:rPr lang="cs-CZ" sz="2000" dirty="0" smtClean="0"/>
              <a:t>napětí </a:t>
            </a:r>
            <a:r>
              <a:rPr lang="cs-CZ" sz="2000" dirty="0"/>
              <a:t>mezi autentickým a profesionálním (televizní prezentace folkloru), </a:t>
            </a:r>
            <a:endParaRPr lang="cs-CZ" sz="2000" dirty="0" smtClean="0"/>
          </a:p>
          <a:p>
            <a:pPr>
              <a:lnSpc>
                <a:spcPct val="120000"/>
              </a:lnSpc>
              <a:buFontTx/>
              <a:buChar char="-"/>
            </a:pPr>
            <a:r>
              <a:rPr lang="cs-CZ" sz="2000" dirty="0" smtClean="0"/>
              <a:t>smrt </a:t>
            </a:r>
            <a:r>
              <a:rPr lang="cs-CZ" sz="2000" dirty="0"/>
              <a:t>jako hranice života a její </a:t>
            </a:r>
            <a:r>
              <a:rPr lang="cs-CZ" sz="2000" dirty="0" smtClean="0"/>
              <a:t>role </a:t>
            </a:r>
            <a:r>
              <a:rPr lang="cs-CZ" sz="2000" dirty="0"/>
              <a:t>na strukturaci společnosti a kultury, </a:t>
            </a:r>
            <a:endParaRPr lang="cs-CZ" sz="2000" dirty="0" smtClean="0"/>
          </a:p>
          <a:p>
            <a:pPr>
              <a:lnSpc>
                <a:spcPct val="120000"/>
              </a:lnSpc>
              <a:buFontTx/>
              <a:buChar char="-"/>
            </a:pPr>
            <a:r>
              <a:rPr lang="cs-CZ" sz="2000" dirty="0" smtClean="0"/>
              <a:t>antropologie </a:t>
            </a:r>
            <a:r>
              <a:rPr lang="cs-CZ" sz="2000" dirty="0"/>
              <a:t>vzpomínkových míst. </a:t>
            </a:r>
          </a:p>
          <a:p>
            <a:pPr>
              <a:lnSpc>
                <a:spcPct val="120000"/>
              </a:lnSpc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33567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800" dirty="0" smtClean="0"/>
              <a:t>Bulharsko-české a bulharsko</a:t>
            </a:r>
            <a:r>
              <a:rPr lang="cs-CZ" sz="2800" dirty="0"/>
              <a:t>-</a:t>
            </a:r>
            <a:r>
              <a:rPr lang="cs-CZ" sz="2800" dirty="0" smtClean="0"/>
              <a:t>slovenské projekty</a:t>
            </a:r>
            <a:endParaRPr lang="cs-CZ" sz="2800" dirty="0"/>
          </a:p>
        </p:txBody>
      </p:sp>
      <p:sp>
        <p:nvSpPr>
          <p:cNvPr id="4" name="Obdélník 3"/>
          <p:cNvSpPr/>
          <p:nvPr/>
        </p:nvSpPr>
        <p:spPr>
          <a:xfrm>
            <a:off x="395536" y="1556792"/>
            <a:ext cx="8424936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100" dirty="0" err="1"/>
              <a:t>Etnokulturní</a:t>
            </a:r>
            <a:r>
              <a:rPr lang="cs-CZ" sz="2100" dirty="0"/>
              <a:t> charakteristika Bulharů a Čechů. Vzájemné vlivy, vztahy, zájmy a </a:t>
            </a:r>
            <a:r>
              <a:rPr lang="cs-CZ" sz="2100" dirty="0" smtClean="0"/>
              <a:t>stereotypy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100" dirty="0" smtClean="0"/>
              <a:t> </a:t>
            </a:r>
            <a:r>
              <a:rPr lang="cs-CZ" sz="2100" dirty="0"/>
              <a:t>Identita Bulharů a Čechů v rámci </a:t>
            </a:r>
            <a:r>
              <a:rPr lang="cs-CZ" sz="2100" dirty="0" err="1" smtClean="0"/>
              <a:t>etnokulturních</a:t>
            </a:r>
            <a:r>
              <a:rPr lang="cs-CZ" sz="2100" dirty="0" smtClean="0"/>
              <a:t> změn </a:t>
            </a:r>
            <a:r>
              <a:rPr lang="cs-CZ" sz="2100" dirty="0"/>
              <a:t>v současné </a:t>
            </a:r>
            <a:r>
              <a:rPr lang="cs-CZ" sz="2100" dirty="0" smtClean="0"/>
              <a:t>Evropě.  </a:t>
            </a:r>
            <a:r>
              <a:rPr lang="cs-CZ" sz="2100" dirty="0"/>
              <a:t>Vztahy, skutečné i domnělé vlivy, vzájemné pochopení, </a:t>
            </a:r>
            <a:r>
              <a:rPr lang="cs-CZ" sz="2100" dirty="0" smtClean="0"/>
              <a:t>stereotypy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100" dirty="0" smtClean="0"/>
              <a:t>Projevy </a:t>
            </a:r>
            <a:r>
              <a:rPr lang="cs-CZ" sz="2100" dirty="0"/>
              <a:t>dvojité </a:t>
            </a:r>
            <a:r>
              <a:rPr lang="cs-CZ" sz="2100" dirty="0" err="1"/>
              <a:t>etnokulturní</a:t>
            </a:r>
            <a:r>
              <a:rPr lang="cs-CZ" sz="2100" dirty="0"/>
              <a:t> identity </a:t>
            </a:r>
            <a:r>
              <a:rPr lang="cs-CZ" sz="2100" dirty="0" smtClean="0"/>
              <a:t>(bulharsko-slovenské </a:t>
            </a:r>
            <a:r>
              <a:rPr lang="cs-CZ" sz="2100" dirty="0"/>
              <a:t>srovnání</a:t>
            </a:r>
            <a:r>
              <a:rPr lang="cs-CZ" sz="2100" dirty="0" smtClean="0"/>
              <a:t>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100" dirty="0" smtClean="0"/>
              <a:t>Faktory </a:t>
            </a:r>
            <a:r>
              <a:rPr lang="cs-CZ" sz="2100" dirty="0"/>
              <a:t>kulturní sebeidentifikace v </a:t>
            </a:r>
            <a:r>
              <a:rPr lang="cs-CZ" sz="2100" dirty="0" err="1"/>
              <a:t>jinoetnickém</a:t>
            </a:r>
            <a:r>
              <a:rPr lang="cs-CZ" sz="2100" dirty="0"/>
              <a:t> prostředí (</a:t>
            </a:r>
            <a:r>
              <a:rPr lang="cs-CZ" sz="2100" dirty="0" smtClean="0"/>
              <a:t>bulharsko-slovenský </a:t>
            </a:r>
            <a:r>
              <a:rPr lang="cs-CZ" sz="2100" dirty="0"/>
              <a:t>projekt</a:t>
            </a:r>
            <a:r>
              <a:rPr lang="cs-CZ" sz="21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100" dirty="0" smtClean="0"/>
              <a:t>Kult </a:t>
            </a:r>
            <a:r>
              <a:rPr lang="cs-CZ" sz="2100" dirty="0"/>
              <a:t>svatých </a:t>
            </a:r>
            <a:r>
              <a:rPr lang="cs-CZ" sz="2100" dirty="0" err="1"/>
              <a:t>Sedmipočetníků</a:t>
            </a:r>
            <a:r>
              <a:rPr lang="cs-CZ" sz="2100" dirty="0"/>
              <a:t> v Bulharsku a na </a:t>
            </a:r>
            <a:r>
              <a:rPr lang="cs-CZ" sz="2100" dirty="0" smtClean="0"/>
              <a:t>Slovensku</a:t>
            </a:r>
            <a:endParaRPr lang="cs-CZ" sz="2100" dirty="0"/>
          </a:p>
          <a:p>
            <a:endParaRPr lang="cs-CZ" sz="2100" dirty="0" smtClean="0"/>
          </a:p>
          <a:p>
            <a:r>
              <a:rPr lang="cs-CZ" sz="2100" dirty="0" smtClean="0"/>
              <a:t>V </a:t>
            </a:r>
            <a:r>
              <a:rPr lang="cs-CZ" sz="2100" dirty="0"/>
              <a:t>rámci spolupráce s Etnologickým ústavem AV ČR vznikl slovník – dvojjazyčná encyklopedie  „</a:t>
            </a:r>
            <a:r>
              <a:rPr lang="bg-BG" sz="2100" i="1" dirty="0"/>
              <a:t>Речник на термините от словесния фолклор. България</a:t>
            </a:r>
            <a:r>
              <a:rPr lang="bg-BG" sz="2100" dirty="0"/>
              <a:t>”/„</a:t>
            </a:r>
            <a:r>
              <a:rPr lang="cs-CZ" sz="2100" i="1" dirty="0"/>
              <a:t>Slovník termínů slovesného folkloru. Bulharsko</a:t>
            </a:r>
            <a:r>
              <a:rPr lang="cs-CZ" sz="2100" dirty="0"/>
              <a:t>” (Praha, 2013</a:t>
            </a:r>
            <a:r>
              <a:rPr lang="cs-CZ" sz="2100" dirty="0" smtClean="0"/>
              <a:t>)</a:t>
            </a:r>
            <a:endParaRPr lang="cs-CZ" sz="2100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 flipH="1">
            <a:off x="-324544" y="3140968"/>
            <a:ext cx="781744" cy="1749681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4791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147248" cy="2808312"/>
          </a:xfrm>
        </p:spPr>
        <p:txBody>
          <a:bodyPr>
            <a:noAutofit/>
          </a:bodyPr>
          <a:lstStyle/>
          <a:p>
            <a:pPr algn="l"/>
            <a:r>
              <a:rPr lang="cs-CZ" sz="2000" dirty="0" smtClean="0"/>
              <a:t>Vladimir </a:t>
            </a:r>
            <a:r>
              <a:rPr lang="cs-CZ" sz="2000" dirty="0" err="1" smtClean="0"/>
              <a:t>Penčev</a:t>
            </a:r>
            <a:r>
              <a:rPr lang="cs-CZ" sz="2000" dirty="0" smtClean="0"/>
              <a:t>: </a:t>
            </a:r>
            <a:br>
              <a:rPr lang="cs-CZ" sz="2000" dirty="0" smtClean="0"/>
            </a:br>
            <a:r>
              <a:rPr lang="cs-CZ" sz="2000" dirty="0" smtClean="0"/>
              <a:t>Po serpentinách sebepoznání a poznání toho druhého. Češi a </a:t>
            </a:r>
            <a:r>
              <a:rPr lang="cs-CZ" sz="2000" dirty="0"/>
              <a:t>S</a:t>
            </a:r>
            <a:r>
              <a:rPr lang="cs-CZ" sz="2000" dirty="0" smtClean="0"/>
              <a:t>lováci v Bulharsku, Bulhaři v České republice (2013)</a:t>
            </a:r>
            <a:br>
              <a:rPr lang="cs-CZ" sz="2000" dirty="0" smtClean="0"/>
            </a:br>
            <a:r>
              <a:rPr lang="cs-CZ" sz="2000" dirty="0"/>
              <a:t/>
            </a:r>
            <a:br>
              <a:rPr lang="cs-CZ" sz="2000" dirty="0"/>
            </a:b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err="1" smtClean="0"/>
              <a:t>Rumyana</a:t>
            </a:r>
            <a:r>
              <a:rPr lang="cs-CZ" sz="2000" dirty="0" smtClean="0"/>
              <a:t> </a:t>
            </a:r>
            <a:r>
              <a:rPr lang="cs-CZ" sz="2000" dirty="0" err="1" smtClean="0"/>
              <a:t>Georgieva</a:t>
            </a:r>
            <a:r>
              <a:rPr lang="cs-CZ" sz="2000" dirty="0" smtClean="0"/>
              <a:t>: </a:t>
            </a:r>
            <a:br>
              <a:rPr lang="cs-CZ" sz="2000" dirty="0" smtClean="0"/>
            </a:br>
            <a:r>
              <a:rPr lang="cs-CZ" sz="2000" dirty="0" smtClean="0"/>
              <a:t>Bulhaři v Čechách. Kulturní parametry, imigrační proces a společenská integrace v současné době (2012)</a:t>
            </a:r>
            <a:endParaRPr lang="cs-CZ" sz="20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70226" y="3362017"/>
            <a:ext cx="2169726" cy="3200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399244"/>
            <a:ext cx="2141532" cy="312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332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611560" y="692696"/>
            <a:ext cx="8280920" cy="1800200"/>
          </a:xfrm>
        </p:spPr>
        <p:txBody>
          <a:bodyPr>
            <a:noAutofit/>
          </a:bodyPr>
          <a:lstStyle/>
          <a:p>
            <a:pPr algn="l"/>
            <a:r>
              <a:rPr lang="cs-CZ" sz="2400" dirty="0" smtClean="0"/>
              <a:t>Projekt</a:t>
            </a:r>
            <a:r>
              <a:rPr lang="cs-CZ" sz="2400" i="1" dirty="0" smtClean="0"/>
              <a:t> Posvátná </a:t>
            </a:r>
            <a:r>
              <a:rPr lang="cs-CZ" sz="2400" i="1" dirty="0"/>
              <a:t>místa v Sofii a na </a:t>
            </a:r>
            <a:r>
              <a:rPr lang="cs-CZ" sz="2400" i="1" dirty="0" err="1"/>
              <a:t>Sofijsku</a:t>
            </a:r>
            <a:r>
              <a:rPr lang="cs-CZ" sz="2400" i="1" dirty="0"/>
              <a:t> </a:t>
            </a:r>
            <a:r>
              <a:rPr lang="bg-BG" sz="2400" i="1" dirty="0"/>
              <a:t>(</a:t>
            </a:r>
            <a:r>
              <a:rPr lang="bg-BG" sz="2400" i="1" dirty="0" smtClean="0"/>
              <a:t>2010–2012)</a:t>
            </a: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400" i="1" dirty="0" smtClean="0"/>
              <a:t/>
            </a:r>
            <a:br>
              <a:rPr lang="cs-CZ" sz="2400" i="1" dirty="0" smtClean="0"/>
            </a:br>
            <a:r>
              <a:rPr lang="cs-CZ" sz="2000" i="1" dirty="0" smtClean="0"/>
              <a:t>- </a:t>
            </a:r>
            <a:r>
              <a:rPr lang="cs-CZ" sz="2000" dirty="0" smtClean="0"/>
              <a:t>kláštery</a:t>
            </a:r>
            <a:r>
              <a:rPr lang="cs-CZ" sz="2000" dirty="0"/>
              <a:t>, kostely, kaple, kříže, posvátné ikony, obětní místa (</a:t>
            </a:r>
            <a:r>
              <a:rPr lang="cs-CZ" sz="2000" i="1" dirty="0" err="1"/>
              <a:t>obročište</a:t>
            </a:r>
            <a:r>
              <a:rPr lang="cs-CZ" sz="2000" dirty="0"/>
              <a:t>), fresky a </a:t>
            </a:r>
            <a:r>
              <a:rPr lang="cs-CZ" sz="2000" dirty="0" smtClean="0"/>
              <a:t>relikvie; vytváření </a:t>
            </a:r>
            <a:r>
              <a:rPr lang="cs-CZ" sz="2000" dirty="0"/>
              <a:t>národní a lokální náboženské identity, mechanismy vzniku posvátného, náboženské svátky, lokální kulty, poutnictví, náboženské </a:t>
            </a:r>
            <a:r>
              <a:rPr lang="cs-CZ" sz="2000" dirty="0" smtClean="0"/>
              <a:t>legendy</a:t>
            </a:r>
            <a:r>
              <a:rPr lang="cs-CZ" sz="2000" dirty="0"/>
              <a:t>.</a:t>
            </a:r>
            <a:br>
              <a:rPr lang="cs-CZ" sz="2000" dirty="0"/>
            </a:br>
            <a:endParaRPr lang="cs-CZ" sz="20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6415" y="2780928"/>
            <a:ext cx="5687913" cy="3780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875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404664"/>
            <a:ext cx="8219256" cy="5721499"/>
          </a:xfrm>
        </p:spPr>
        <p:txBody>
          <a:bodyPr/>
          <a:lstStyle/>
          <a:p>
            <a:pPr marL="0" indent="0">
              <a:buNone/>
            </a:pPr>
            <a:r>
              <a:rPr lang="mk-MK" dirty="0" smtClean="0"/>
              <a:t>Благодар</a:t>
            </a:r>
            <a:r>
              <a:rPr lang="bg-BG" dirty="0" smtClean="0"/>
              <a:t>я за вниманието!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Děkuji za pozornost!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122" name="Picture 2" descr="C:\Users\User\Desktop\bulharská folkloristika\P511026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39546"/>
            <a:ext cx="6247730" cy="4685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93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8210" y="1484784"/>
            <a:ext cx="5783950" cy="5328592"/>
          </a:xfrm>
        </p:spPr>
        <p:txBody>
          <a:bodyPr>
            <a:noAutofit/>
          </a:bodyPr>
          <a:lstStyle/>
          <a:p>
            <a:r>
              <a:rPr lang="cs-CZ" sz="2000" dirty="0" smtClean="0"/>
              <a:t>rozsáhlé výzkumy hlavních slovesných žánrů bulharského folkloru – junácký epos, </a:t>
            </a:r>
            <a:r>
              <a:rPr lang="cs-CZ" sz="2000" dirty="0" err="1" smtClean="0"/>
              <a:t>hajducké</a:t>
            </a:r>
            <a:r>
              <a:rPr lang="cs-CZ" sz="2000" dirty="0" smtClean="0"/>
              <a:t> písně, balada, pohádka a další </a:t>
            </a:r>
          </a:p>
          <a:p>
            <a:r>
              <a:rPr lang="cs-CZ" sz="2000" i="1" dirty="0" smtClean="0"/>
              <a:t>Bulharský </a:t>
            </a:r>
            <a:r>
              <a:rPr lang="cs-CZ" sz="2000" i="1" dirty="0"/>
              <a:t>junácký </a:t>
            </a:r>
            <a:r>
              <a:rPr lang="cs-CZ" sz="2000" i="1" dirty="0" smtClean="0"/>
              <a:t>epos </a:t>
            </a:r>
            <a:r>
              <a:rPr lang="cs-CZ" sz="2000" dirty="0"/>
              <a:t>– </a:t>
            </a:r>
            <a:r>
              <a:rPr lang="cs-CZ" sz="2000" dirty="0" smtClean="0"/>
              <a:t>1971</a:t>
            </a:r>
          </a:p>
          <a:p>
            <a:r>
              <a:rPr lang="cs-CZ" sz="2000" i="1" dirty="0" smtClean="0"/>
              <a:t>Bulharské </a:t>
            </a:r>
            <a:r>
              <a:rPr lang="cs-CZ" sz="2000" i="1" dirty="0"/>
              <a:t>lidové balady a písně s mytickými a legendárními motivy</a:t>
            </a:r>
            <a:r>
              <a:rPr lang="cs-CZ" sz="2000" dirty="0"/>
              <a:t> – </a:t>
            </a:r>
            <a:r>
              <a:rPr lang="cs-CZ" sz="2000" dirty="0" smtClean="0"/>
              <a:t> </a:t>
            </a:r>
            <a:r>
              <a:rPr lang="bg-BG" sz="2000" dirty="0" smtClean="0"/>
              <a:t>1993</a:t>
            </a:r>
            <a:r>
              <a:rPr lang="cs-CZ" sz="2000" dirty="0"/>
              <a:t>–</a:t>
            </a:r>
            <a:r>
              <a:rPr lang="bg-BG" sz="2000" dirty="0"/>
              <a:t>1994</a:t>
            </a:r>
            <a:r>
              <a:rPr lang="cs-CZ" sz="2000" dirty="0"/>
              <a:t> dvoudílný sborník </a:t>
            </a:r>
            <a:r>
              <a:rPr lang="cs-CZ" sz="2000" dirty="0" smtClean="0"/>
              <a:t>; 1450  písní</a:t>
            </a:r>
          </a:p>
          <a:p>
            <a:r>
              <a:rPr lang="cs-CZ" sz="2000" i="1" dirty="0" smtClean="0"/>
              <a:t>Bulharský </a:t>
            </a:r>
            <a:r>
              <a:rPr lang="cs-CZ" sz="2000" i="1" dirty="0" err="1"/>
              <a:t>hajducký</a:t>
            </a:r>
            <a:r>
              <a:rPr lang="cs-CZ" sz="2000" i="1" dirty="0"/>
              <a:t> a revoluční písňový </a:t>
            </a:r>
            <a:r>
              <a:rPr lang="cs-CZ" sz="2000" i="1" dirty="0" smtClean="0"/>
              <a:t>folklor </a:t>
            </a:r>
            <a:r>
              <a:rPr lang="cs-CZ" sz="2000" dirty="0"/>
              <a:t>– </a:t>
            </a:r>
            <a:r>
              <a:rPr lang="cs-CZ" sz="2000" dirty="0" smtClean="0"/>
              <a:t>2001 ; 850 </a:t>
            </a:r>
            <a:r>
              <a:rPr lang="cs-CZ" sz="2000" dirty="0"/>
              <a:t>písní </a:t>
            </a:r>
            <a:endParaRPr lang="cs-CZ" sz="2000" dirty="0" smtClean="0"/>
          </a:p>
          <a:p>
            <a:r>
              <a:rPr lang="cs-CZ" sz="2000" i="1" dirty="0"/>
              <a:t>K</a:t>
            </a:r>
            <a:r>
              <a:rPr lang="cs-CZ" sz="2000" i="1" dirty="0" smtClean="0"/>
              <a:t>atalog </a:t>
            </a:r>
            <a:r>
              <a:rPr lang="cs-CZ" sz="2000" i="1" dirty="0"/>
              <a:t>bulharských lidových </a:t>
            </a:r>
            <a:r>
              <a:rPr lang="cs-CZ" sz="2000" i="1" dirty="0" smtClean="0"/>
              <a:t>pohádek </a:t>
            </a:r>
            <a:r>
              <a:rPr lang="cs-CZ" sz="2000" dirty="0" smtClean="0"/>
              <a:t>– 1994</a:t>
            </a:r>
          </a:p>
          <a:p>
            <a:r>
              <a:rPr lang="cs-CZ" sz="2000" dirty="0" smtClean="0"/>
              <a:t>Iveta </a:t>
            </a:r>
            <a:r>
              <a:rPr lang="cs-CZ" sz="2000" dirty="0" err="1" smtClean="0"/>
              <a:t>Todorova-Pirgova</a:t>
            </a:r>
            <a:r>
              <a:rPr lang="cs-CZ" sz="2000" dirty="0" smtClean="0"/>
              <a:t>: </a:t>
            </a:r>
            <a:r>
              <a:rPr lang="cs-CZ" sz="2000" i="1" dirty="0"/>
              <a:t>Zaříkání a magie </a:t>
            </a:r>
            <a:r>
              <a:rPr lang="cs-CZ" sz="2000" dirty="0"/>
              <a:t>– </a:t>
            </a:r>
            <a:r>
              <a:rPr lang="cs-CZ" sz="2000" dirty="0" smtClean="0"/>
              <a:t>2005</a:t>
            </a:r>
          </a:p>
          <a:p>
            <a:r>
              <a:rPr lang="cs-CZ" sz="2000" i="1" dirty="0" smtClean="0"/>
              <a:t>Bulharské </a:t>
            </a:r>
            <a:r>
              <a:rPr lang="cs-CZ" sz="2000" i="1" dirty="0"/>
              <a:t>lidové hádanky </a:t>
            </a:r>
            <a:r>
              <a:rPr lang="cs-CZ" sz="2000" dirty="0"/>
              <a:t>– </a:t>
            </a:r>
            <a:r>
              <a:rPr lang="cs-CZ" sz="2000" dirty="0" smtClean="0"/>
              <a:t>1970 </a:t>
            </a:r>
            <a:r>
              <a:rPr lang="cs-CZ" sz="2000" dirty="0"/>
              <a:t>(druhé vydání </a:t>
            </a:r>
            <a:r>
              <a:rPr lang="cs-CZ" sz="2000" dirty="0" smtClean="0"/>
              <a:t>1984) </a:t>
            </a:r>
          </a:p>
          <a:p>
            <a:r>
              <a:rPr lang="cs-CZ" sz="2000" dirty="0" smtClean="0"/>
              <a:t>Stefana Stojkova: </a:t>
            </a:r>
            <a:r>
              <a:rPr lang="cs-CZ" sz="2000" i="1" dirty="0" smtClean="0"/>
              <a:t>Bulharská </a:t>
            </a:r>
            <a:r>
              <a:rPr lang="cs-CZ" sz="2000" i="1" dirty="0"/>
              <a:t>rčení a přísloví </a:t>
            </a:r>
            <a:r>
              <a:rPr lang="cs-CZ" sz="2000" dirty="0"/>
              <a:t>– </a:t>
            </a:r>
            <a:r>
              <a:rPr lang="cs-CZ" sz="2000" dirty="0" smtClean="0"/>
              <a:t>2007 </a:t>
            </a:r>
            <a:endParaRPr lang="cs-CZ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7616" y="2060848"/>
            <a:ext cx="2660848" cy="3671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400" b="1" i="1" dirty="0"/>
              <a:t>Ústav folkloru</a:t>
            </a:r>
            <a:r>
              <a:rPr lang="cs-CZ" sz="2400" b="1" dirty="0"/>
              <a:t> Bulharské akademie věd (1973</a:t>
            </a:r>
            <a:r>
              <a:rPr lang="cs-CZ" sz="2400" dirty="0" smtClean="0"/>
              <a:t>)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50354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136904" cy="504056"/>
          </a:xfrm>
        </p:spPr>
        <p:txBody>
          <a:bodyPr>
            <a:normAutofit/>
          </a:bodyPr>
          <a:lstStyle/>
          <a:p>
            <a:r>
              <a:rPr lang="cs-CZ" sz="2400" dirty="0" smtClean="0"/>
              <a:t>Regionální výzkumy folkloru</a:t>
            </a:r>
            <a:endParaRPr lang="cs-CZ" sz="2400" dirty="0"/>
          </a:p>
        </p:txBody>
      </p:sp>
      <p:pic>
        <p:nvPicPr>
          <p:cNvPr id="1028" name="Picture 4" descr="C:\Users\User\Desktop\bulharská folkloristika\Relief_Map_of_Bulgari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37" y="980728"/>
            <a:ext cx="8789351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672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130026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836712"/>
            <a:ext cx="8291264" cy="5505475"/>
          </a:xfrm>
        </p:spPr>
        <p:txBody>
          <a:bodyPr>
            <a:normAutofit/>
          </a:bodyPr>
          <a:lstStyle/>
          <a:p>
            <a:r>
              <a:rPr lang="cs-CZ" sz="2000" i="1" dirty="0" smtClean="0"/>
              <a:t>Lidová </a:t>
            </a:r>
            <a:r>
              <a:rPr lang="cs-CZ" sz="2000" i="1" dirty="0"/>
              <a:t>próza z</a:t>
            </a:r>
            <a:r>
              <a:rPr lang="cs-CZ" sz="2000" dirty="0"/>
              <a:t> </a:t>
            </a:r>
            <a:r>
              <a:rPr lang="cs-CZ" sz="2000" i="1" dirty="0" err="1"/>
              <a:t>Blagoevgradské</a:t>
            </a:r>
            <a:r>
              <a:rPr lang="cs-CZ" sz="2000" i="1" dirty="0"/>
              <a:t> oblasti</a:t>
            </a:r>
            <a:r>
              <a:rPr lang="cs-CZ" sz="2000" dirty="0"/>
              <a:t>, </a:t>
            </a:r>
            <a:r>
              <a:rPr lang="cs-CZ" sz="2000" dirty="0" smtClean="0"/>
              <a:t>1985; </a:t>
            </a:r>
            <a:r>
              <a:rPr lang="cs-CZ" sz="2000" dirty="0"/>
              <a:t>420 pohádek, legend a pověstí </a:t>
            </a:r>
            <a:endParaRPr lang="cs-CZ" sz="2000" dirty="0" smtClean="0"/>
          </a:p>
          <a:p>
            <a:r>
              <a:rPr lang="cs-CZ" sz="2000" i="1" dirty="0" err="1" smtClean="0"/>
              <a:t>Sakarský</a:t>
            </a:r>
            <a:r>
              <a:rPr lang="cs-CZ" sz="2000" i="1" dirty="0" smtClean="0"/>
              <a:t> </a:t>
            </a:r>
            <a:r>
              <a:rPr lang="cs-CZ" sz="2000" i="1" dirty="0"/>
              <a:t>folklor. Slovesný </a:t>
            </a:r>
            <a:r>
              <a:rPr lang="cs-CZ" sz="2000" i="1" dirty="0" smtClean="0"/>
              <a:t>folklor</a:t>
            </a:r>
            <a:r>
              <a:rPr lang="cs-CZ" sz="2000" dirty="0" smtClean="0"/>
              <a:t>, 2002</a:t>
            </a:r>
            <a:endParaRPr lang="cs-CZ" sz="2000" dirty="0"/>
          </a:p>
          <a:p>
            <a:r>
              <a:rPr lang="cs-CZ" sz="2000" i="1" dirty="0" err="1" smtClean="0"/>
              <a:t>Sakarský</a:t>
            </a:r>
            <a:r>
              <a:rPr lang="cs-CZ" sz="2000" i="1" dirty="0" smtClean="0"/>
              <a:t> </a:t>
            </a:r>
            <a:r>
              <a:rPr lang="cs-CZ" sz="2000" i="1" dirty="0"/>
              <a:t>folklor. Písně a instrumentální </a:t>
            </a:r>
            <a:r>
              <a:rPr lang="cs-CZ" sz="2000" i="1" dirty="0" smtClean="0"/>
              <a:t>melodie</a:t>
            </a:r>
            <a:r>
              <a:rPr lang="cs-CZ" sz="2000" dirty="0" smtClean="0"/>
              <a:t>, 2009</a:t>
            </a:r>
            <a:endParaRPr lang="cs-CZ" sz="2000" dirty="0"/>
          </a:p>
          <a:p>
            <a:r>
              <a:rPr lang="cs-CZ" sz="2000" i="1" dirty="0" smtClean="0"/>
              <a:t>Lidová </a:t>
            </a:r>
            <a:r>
              <a:rPr lang="cs-CZ" sz="2000" i="1" dirty="0"/>
              <a:t>próza z </a:t>
            </a:r>
            <a:r>
              <a:rPr lang="cs-CZ" sz="2000" i="1" dirty="0" err="1" smtClean="0"/>
              <a:t>Pazardžicka</a:t>
            </a:r>
            <a:r>
              <a:rPr lang="bg-BG" sz="2000" dirty="0" smtClean="0"/>
              <a:t>, 1980</a:t>
            </a:r>
            <a:endParaRPr lang="cs-CZ" sz="2000" dirty="0" smtClean="0"/>
          </a:p>
          <a:p>
            <a:r>
              <a:rPr lang="cs-CZ" sz="2000" i="1" dirty="0" err="1" smtClean="0"/>
              <a:t>Strandžanský</a:t>
            </a:r>
            <a:r>
              <a:rPr lang="cs-CZ" sz="2000" i="1" dirty="0" smtClean="0"/>
              <a:t> folklor</a:t>
            </a:r>
            <a:r>
              <a:rPr lang="cs-CZ" sz="2000" dirty="0" smtClean="0"/>
              <a:t>, </a:t>
            </a:r>
            <a:r>
              <a:rPr lang="bg-BG" sz="2000" dirty="0" smtClean="0"/>
              <a:t>1983</a:t>
            </a:r>
            <a:endParaRPr lang="cs-CZ" sz="2000" dirty="0" smtClean="0"/>
          </a:p>
          <a:p>
            <a:r>
              <a:rPr lang="cs-CZ" sz="2000" i="1" dirty="0"/>
              <a:t>Bulharské lidové písně z vesnic </a:t>
            </a:r>
            <a:r>
              <a:rPr lang="cs-CZ" sz="2000" i="1" dirty="0" err="1"/>
              <a:t>Chiajna</a:t>
            </a:r>
            <a:r>
              <a:rPr lang="cs-CZ" sz="2000" i="1" dirty="0"/>
              <a:t> a </a:t>
            </a:r>
            <a:r>
              <a:rPr lang="cs-CZ" sz="2000" i="1" dirty="0" err="1"/>
              <a:t>Valea</a:t>
            </a:r>
            <a:r>
              <a:rPr lang="cs-CZ" sz="2000" i="1" dirty="0"/>
              <a:t> </a:t>
            </a:r>
            <a:r>
              <a:rPr lang="cs-CZ" sz="2000" i="1" dirty="0" err="1"/>
              <a:t>Dragului</a:t>
            </a:r>
            <a:r>
              <a:rPr lang="cs-CZ" sz="2000" i="1" dirty="0"/>
              <a:t>, Rumunsko </a:t>
            </a:r>
            <a:r>
              <a:rPr lang="cs-CZ" sz="2000" dirty="0"/>
              <a:t>(1991</a:t>
            </a:r>
            <a:r>
              <a:rPr lang="cs-CZ" sz="2000" dirty="0" smtClean="0"/>
              <a:t>)</a:t>
            </a:r>
          </a:p>
          <a:p>
            <a:r>
              <a:rPr lang="cs-CZ" sz="2000" dirty="0" smtClean="0"/>
              <a:t>v </a:t>
            </a:r>
            <a:r>
              <a:rPr lang="cs-CZ" sz="2000" dirty="0"/>
              <a:t>současnosti se připravuje </a:t>
            </a:r>
            <a:r>
              <a:rPr lang="cs-CZ" sz="2000" i="1" dirty="0"/>
              <a:t>Lidová próza severozápadního Bulharska</a:t>
            </a:r>
            <a:r>
              <a:rPr lang="cs-CZ" sz="2000" dirty="0"/>
              <a:t> a </a:t>
            </a:r>
            <a:r>
              <a:rPr lang="cs-CZ" sz="2000" i="1" dirty="0"/>
              <a:t>Bulhaři katolíci (100 let po </a:t>
            </a:r>
            <a:r>
              <a:rPr lang="cs-CZ" sz="2000" i="1" dirty="0" err="1"/>
              <a:t>Miletičovi</a:t>
            </a:r>
            <a:r>
              <a:rPr lang="cs-CZ" sz="2000" i="1" dirty="0"/>
              <a:t>)</a:t>
            </a: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400" dirty="0" smtClean="0"/>
              <a:t>Ústav </a:t>
            </a:r>
            <a:r>
              <a:rPr lang="cs-CZ" sz="2400" dirty="0"/>
              <a:t>hudební vědy </a:t>
            </a:r>
            <a:r>
              <a:rPr lang="cs-CZ" sz="2400" dirty="0" smtClean="0"/>
              <a:t>Bulharské akademie věd</a:t>
            </a:r>
          </a:p>
          <a:p>
            <a:pPr marL="0" indent="0">
              <a:buNone/>
            </a:pPr>
            <a:r>
              <a:rPr lang="cs-CZ" sz="2200" dirty="0"/>
              <a:t>Nikolaj </a:t>
            </a:r>
            <a:r>
              <a:rPr lang="cs-CZ" sz="2200" dirty="0" smtClean="0"/>
              <a:t>Kaufman </a:t>
            </a:r>
          </a:p>
          <a:p>
            <a:r>
              <a:rPr lang="cs-CZ" sz="2000" i="1" dirty="0" smtClean="0"/>
              <a:t>Tisíc </a:t>
            </a:r>
            <a:r>
              <a:rPr lang="cs-CZ" sz="2000" i="1" dirty="0"/>
              <a:t>pět set bulharských městských </a:t>
            </a:r>
            <a:r>
              <a:rPr lang="cs-CZ" sz="2000" i="1" dirty="0" smtClean="0"/>
              <a:t>písní, </a:t>
            </a:r>
            <a:r>
              <a:rPr lang="bg-BG" sz="2000" dirty="0"/>
              <a:t>2002–2003</a:t>
            </a:r>
            <a:endParaRPr lang="cs-CZ" sz="2000" dirty="0" smtClean="0"/>
          </a:p>
          <a:p>
            <a:r>
              <a:rPr lang="cs-CZ" sz="2000" i="1" dirty="0"/>
              <a:t>Lidové písně Bulharů z Ukrajinské a Moldavské </a:t>
            </a:r>
            <a:r>
              <a:rPr lang="cs-CZ" sz="2000" i="1" dirty="0" smtClean="0"/>
              <a:t>SSR, </a:t>
            </a:r>
            <a:r>
              <a:rPr lang="cs-CZ" sz="2000" dirty="0" smtClean="0"/>
              <a:t>1982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74664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67544" y="-202034"/>
            <a:ext cx="8291264" cy="202034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>
          <a:xfrm>
            <a:off x="323528" y="44624"/>
            <a:ext cx="4248472" cy="1440160"/>
          </a:xfrm>
        </p:spPr>
        <p:txBody>
          <a:bodyPr>
            <a:noAutofit/>
          </a:bodyPr>
          <a:lstStyle/>
          <a:p>
            <a:r>
              <a:rPr lang="cs-CZ" sz="2200" i="1" dirty="0"/>
              <a:t>Bulharské lidové písně z </a:t>
            </a:r>
            <a:r>
              <a:rPr lang="cs-CZ" sz="2200" i="1" dirty="0" smtClean="0"/>
              <a:t>vesnic </a:t>
            </a:r>
            <a:r>
              <a:rPr lang="cs-CZ" sz="2200" i="1" dirty="0" err="1" smtClean="0"/>
              <a:t>Chiajna</a:t>
            </a:r>
            <a:r>
              <a:rPr lang="cs-CZ" sz="2200" i="1" dirty="0" smtClean="0"/>
              <a:t> a </a:t>
            </a:r>
            <a:r>
              <a:rPr lang="cs-CZ" sz="2200" i="1" dirty="0" err="1" smtClean="0"/>
              <a:t>Valea</a:t>
            </a:r>
            <a:r>
              <a:rPr lang="cs-CZ" sz="2200" i="1" dirty="0" smtClean="0"/>
              <a:t> </a:t>
            </a:r>
            <a:r>
              <a:rPr lang="cs-CZ" sz="2200" i="1" dirty="0" err="1" smtClean="0"/>
              <a:t>Dragului</a:t>
            </a:r>
            <a:r>
              <a:rPr lang="cs-CZ" sz="2200" i="1" dirty="0" smtClean="0"/>
              <a:t>, Rumunsko </a:t>
            </a:r>
            <a:r>
              <a:rPr lang="cs-CZ" sz="2200" dirty="0" smtClean="0"/>
              <a:t>(1991)</a:t>
            </a:r>
            <a:endParaRPr lang="cs-CZ" sz="22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16015" y="3501008"/>
            <a:ext cx="5090001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ástupný symbol pro text 5"/>
          <p:cNvSpPr>
            <a:spLocks noGrp="1"/>
          </p:cNvSpPr>
          <p:nvPr>
            <p:ph type="body" sz="quarter" idx="3"/>
          </p:nvPr>
        </p:nvSpPr>
        <p:spPr>
          <a:xfrm>
            <a:off x="539552" y="5229200"/>
            <a:ext cx="4032448" cy="1313278"/>
          </a:xfrm>
        </p:spPr>
        <p:txBody>
          <a:bodyPr>
            <a:normAutofit/>
          </a:bodyPr>
          <a:lstStyle/>
          <a:p>
            <a:r>
              <a:rPr lang="cs-CZ" sz="2200" dirty="0" smtClean="0"/>
              <a:t>Nikolaj Kaufman: </a:t>
            </a:r>
            <a:r>
              <a:rPr lang="cs-CZ" sz="2200" i="1" dirty="0" smtClean="0"/>
              <a:t>Lidové písně Bulharů z Ukrajinské a Moldavské SSR </a:t>
            </a:r>
            <a:r>
              <a:rPr lang="cs-CZ" sz="2200" dirty="0" smtClean="0"/>
              <a:t>(1982)</a:t>
            </a:r>
            <a:endParaRPr lang="cs-CZ" sz="22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6382" y="613600"/>
            <a:ext cx="2073970" cy="2599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93720"/>
            <a:ext cx="4307530" cy="3031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bdélník 7"/>
          <p:cNvSpPr/>
          <p:nvPr/>
        </p:nvSpPr>
        <p:spPr>
          <a:xfrm flipH="1">
            <a:off x="5724128" y="6429820"/>
            <a:ext cx="4211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Zdroj map: </a:t>
            </a:r>
            <a:r>
              <a:rPr lang="cs-CZ" dirty="0" err="1"/>
              <a:t>W</a:t>
            </a:r>
            <a:r>
              <a:rPr lang="cs-CZ" smtClean="0"/>
              <a:t>ikipedia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4364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Autofit/>
          </a:bodyPr>
          <a:lstStyle/>
          <a:p>
            <a:r>
              <a:rPr lang="cs-CZ" sz="2800" b="1" dirty="0" smtClean="0"/>
              <a:t>Metody </a:t>
            </a:r>
            <a:r>
              <a:rPr lang="cs-CZ" sz="2800" b="1" dirty="0"/>
              <a:t>a </a:t>
            </a:r>
            <a:r>
              <a:rPr lang="cs-CZ" sz="2800" b="1" dirty="0" smtClean="0"/>
              <a:t>techniky </a:t>
            </a:r>
            <a:r>
              <a:rPr lang="cs-CZ" sz="2800" b="1" dirty="0"/>
              <a:t>terénního </a:t>
            </a:r>
            <a:r>
              <a:rPr lang="cs-CZ" sz="2800" b="1" dirty="0" smtClean="0"/>
              <a:t>výzkumu, </a:t>
            </a:r>
            <a:br>
              <a:rPr lang="cs-CZ" sz="2800" b="1" dirty="0" smtClean="0"/>
            </a:br>
            <a:r>
              <a:rPr lang="cs-CZ" sz="2800" b="1" dirty="0" smtClean="0"/>
              <a:t>zpracování </a:t>
            </a:r>
            <a:r>
              <a:rPr lang="cs-CZ" sz="2800" b="1" dirty="0"/>
              <a:t>a </a:t>
            </a:r>
            <a:r>
              <a:rPr lang="cs-CZ" sz="2800" b="1" dirty="0" smtClean="0"/>
              <a:t>archivace materiálů</a:t>
            </a:r>
            <a:endParaRPr lang="cs-CZ" sz="28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 flipV="1">
            <a:off x="251520" y="1268760"/>
            <a:ext cx="4245868" cy="266353"/>
          </a:xfrm>
        </p:spPr>
        <p:txBody>
          <a:bodyPr>
            <a:normAutofit fontScale="55000" lnSpcReduction="20000"/>
          </a:bodyPr>
          <a:lstStyle/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395536" y="1700808"/>
            <a:ext cx="4104456" cy="4680520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ruční zápis</a:t>
            </a:r>
          </a:p>
          <a:p>
            <a:r>
              <a:rPr lang="cs-CZ" dirty="0"/>
              <a:t>m</a:t>
            </a:r>
            <a:r>
              <a:rPr lang="cs-CZ" dirty="0" smtClean="0"/>
              <a:t>agnetofon, diktafon</a:t>
            </a:r>
          </a:p>
          <a:p>
            <a:r>
              <a:rPr lang="cs-CZ" dirty="0" smtClean="0"/>
              <a:t>rozhovor </a:t>
            </a:r>
            <a:r>
              <a:rPr lang="cs-CZ" dirty="0"/>
              <a:t>a zúčastněné </a:t>
            </a:r>
            <a:r>
              <a:rPr lang="cs-CZ" dirty="0" smtClean="0"/>
              <a:t>pozorování</a:t>
            </a:r>
          </a:p>
          <a:p>
            <a:r>
              <a:rPr lang="cs-CZ" dirty="0" smtClean="0"/>
              <a:t>foto- </a:t>
            </a:r>
            <a:r>
              <a:rPr lang="cs-CZ" dirty="0"/>
              <a:t>a </a:t>
            </a:r>
            <a:r>
              <a:rPr lang="cs-CZ" dirty="0" err="1" smtClean="0"/>
              <a:t>videodokumentace</a:t>
            </a:r>
            <a:endParaRPr lang="cs-CZ" dirty="0" smtClean="0"/>
          </a:p>
          <a:p>
            <a:pPr marL="0" indent="0">
              <a:buNone/>
            </a:pPr>
            <a:endParaRPr lang="cs-CZ" b="1" i="1" dirty="0" smtClean="0"/>
          </a:p>
          <a:p>
            <a:pPr marL="0" indent="0">
              <a:buNone/>
            </a:pPr>
            <a:r>
              <a:rPr lang="cs-CZ" b="1" i="1" dirty="0" smtClean="0"/>
              <a:t>Archiv Ústavu folkloru BAV</a:t>
            </a:r>
          </a:p>
          <a:p>
            <a:pPr marL="0" indent="0">
              <a:buNone/>
            </a:pPr>
            <a:r>
              <a:rPr lang="cs-CZ" i="1" dirty="0" smtClean="0"/>
              <a:t>Národní centrum </a:t>
            </a:r>
            <a:r>
              <a:rPr lang="cs-CZ" i="1" dirty="0"/>
              <a:t>nemateriálního kulturního dědictví</a:t>
            </a:r>
            <a:r>
              <a:rPr lang="cs-CZ" dirty="0"/>
              <a:t> </a:t>
            </a:r>
            <a:endParaRPr lang="cs-CZ" dirty="0" smtClean="0"/>
          </a:p>
          <a:p>
            <a:r>
              <a:rPr lang="cs-CZ" dirty="0" smtClean="0"/>
              <a:t> 500 </a:t>
            </a:r>
            <a:r>
              <a:rPr lang="cs-CZ" dirty="0"/>
              <a:t>tisíc stran textu, více než 50 tisíc snímků, nad 3000 nahrávek a 500 CD a </a:t>
            </a:r>
            <a:r>
              <a:rPr lang="cs-CZ" dirty="0" smtClean="0"/>
              <a:t>videokazet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 flipV="1">
            <a:off x="4644009" y="1196752"/>
            <a:ext cx="4042792" cy="338361"/>
          </a:xfrm>
        </p:spPr>
        <p:txBody>
          <a:bodyPr>
            <a:normAutofit fontScale="85000" lnSpcReduction="20000"/>
          </a:bodyPr>
          <a:lstStyle/>
          <a:p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427984" y="1052736"/>
            <a:ext cx="4392488" cy="56166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000" b="1" dirty="0"/>
              <a:t>Fondy </a:t>
            </a:r>
            <a:r>
              <a:rPr lang="cs-CZ" sz="2000" b="1" dirty="0" smtClean="0"/>
              <a:t>archivu</a:t>
            </a:r>
            <a:endParaRPr lang="cs-CZ" sz="2000" b="1" dirty="0"/>
          </a:p>
          <a:p>
            <a:r>
              <a:rPr lang="cs-CZ" sz="1600" dirty="0"/>
              <a:t>AIF: Materiály do r. 1980; </a:t>
            </a:r>
          </a:p>
          <a:p>
            <a:r>
              <a:rPr lang="cs-CZ" sz="1600" dirty="0" smtClean="0"/>
              <a:t>AIF </a:t>
            </a:r>
            <a:r>
              <a:rPr lang="cs-CZ" sz="1600" dirty="0"/>
              <a:t>I: Materiály po r. 1980; </a:t>
            </a:r>
            <a:endParaRPr lang="cs-CZ" sz="1600" dirty="0" smtClean="0"/>
          </a:p>
          <a:p>
            <a:r>
              <a:rPr lang="cs-CZ" sz="1600" dirty="0" smtClean="0"/>
              <a:t>AIF II: Studentský </a:t>
            </a:r>
            <a:r>
              <a:rPr lang="cs-CZ" sz="1600" dirty="0"/>
              <a:t>archiv; </a:t>
            </a:r>
            <a:endParaRPr lang="cs-CZ" sz="1600" dirty="0" smtClean="0"/>
          </a:p>
          <a:p>
            <a:r>
              <a:rPr lang="cs-CZ" sz="1600" dirty="0" smtClean="0"/>
              <a:t>AIF </a:t>
            </a:r>
            <a:r>
              <a:rPr lang="cs-CZ" sz="1600" dirty="0"/>
              <a:t>III: Osobní archivy a folklorní sbírky </a:t>
            </a:r>
            <a:r>
              <a:rPr lang="cs-CZ" sz="1600" dirty="0" smtClean="0"/>
              <a:t> -</a:t>
            </a:r>
            <a:r>
              <a:rPr lang="cs-CZ" sz="1600" dirty="0"/>
              <a:t> </a:t>
            </a:r>
            <a:r>
              <a:rPr lang="cs-CZ" sz="1600" dirty="0" smtClean="0"/>
              <a:t>výzkumy </a:t>
            </a:r>
            <a:r>
              <a:rPr lang="cs-CZ" sz="1600" dirty="0"/>
              <a:t>slavných bulharských </a:t>
            </a:r>
            <a:r>
              <a:rPr lang="cs-CZ" sz="1600" dirty="0" smtClean="0"/>
              <a:t>folkloristů - Michail </a:t>
            </a:r>
            <a:r>
              <a:rPr lang="cs-CZ" sz="1600" dirty="0" err="1"/>
              <a:t>Arnaudov</a:t>
            </a:r>
            <a:r>
              <a:rPr lang="cs-CZ" sz="1600" dirty="0"/>
              <a:t>, Ivan </a:t>
            </a:r>
            <a:r>
              <a:rPr lang="cs-CZ" sz="1600" dirty="0" err="1"/>
              <a:t>Šišmanov</a:t>
            </a:r>
            <a:r>
              <a:rPr lang="cs-CZ" sz="1600" dirty="0"/>
              <a:t>, </a:t>
            </a:r>
            <a:r>
              <a:rPr lang="cs-CZ" sz="1600" dirty="0" err="1"/>
              <a:t>Cvetana</a:t>
            </a:r>
            <a:r>
              <a:rPr lang="cs-CZ" sz="1600" dirty="0"/>
              <a:t> </a:t>
            </a:r>
            <a:r>
              <a:rPr lang="cs-CZ" sz="1600" dirty="0" err="1"/>
              <a:t>Romanska</a:t>
            </a:r>
            <a:r>
              <a:rPr lang="cs-CZ" sz="1600" dirty="0"/>
              <a:t>, Marko </a:t>
            </a:r>
            <a:r>
              <a:rPr lang="cs-CZ" sz="1600" dirty="0" err="1"/>
              <a:t>Cepenkov</a:t>
            </a:r>
            <a:r>
              <a:rPr lang="cs-CZ" sz="1600" dirty="0" smtClean="0"/>
              <a:t>;</a:t>
            </a:r>
          </a:p>
          <a:p>
            <a:r>
              <a:rPr lang="cs-CZ" sz="1600" dirty="0" smtClean="0"/>
              <a:t>AIF </a:t>
            </a:r>
            <a:r>
              <a:rPr lang="cs-CZ" sz="1600" dirty="0"/>
              <a:t>IV: Materiály z folklorních festivalů; </a:t>
            </a:r>
            <a:endParaRPr lang="cs-CZ" sz="1600" dirty="0" smtClean="0"/>
          </a:p>
          <a:p>
            <a:r>
              <a:rPr lang="cs-CZ" sz="1600" dirty="0" smtClean="0"/>
              <a:t>AIF V: Teoretické </a:t>
            </a:r>
            <a:r>
              <a:rPr lang="cs-CZ" sz="1600" dirty="0"/>
              <a:t>materiály – referáty z konferencí a kongresů, seminární a diplomové práce; </a:t>
            </a:r>
            <a:endParaRPr lang="cs-CZ" sz="1600" dirty="0" smtClean="0"/>
          </a:p>
          <a:p>
            <a:r>
              <a:rPr lang="cs-CZ" sz="1600" dirty="0" smtClean="0"/>
              <a:t>AIF </a:t>
            </a:r>
            <a:r>
              <a:rPr lang="cs-CZ" sz="1600" dirty="0"/>
              <a:t>VI: Propagační </a:t>
            </a:r>
            <a:r>
              <a:rPr lang="cs-CZ" sz="1600" dirty="0" smtClean="0"/>
              <a:t>materiály; </a:t>
            </a:r>
          </a:p>
          <a:p>
            <a:r>
              <a:rPr lang="cs-CZ" sz="1600" dirty="0" smtClean="0"/>
              <a:t>AIF </a:t>
            </a:r>
            <a:r>
              <a:rPr lang="en-US" sz="1600" dirty="0" smtClean="0"/>
              <a:t>VIII</a:t>
            </a:r>
            <a:r>
              <a:rPr lang="cs-CZ" sz="1600" dirty="0"/>
              <a:t>:</a:t>
            </a:r>
            <a:r>
              <a:rPr lang="bg-BG" sz="1600" dirty="0" smtClean="0"/>
              <a:t> </a:t>
            </a:r>
            <a:r>
              <a:rPr lang="cs-CZ" sz="1600" dirty="0"/>
              <a:t>Folklorní materiály muslimů v Bulharsku</a:t>
            </a:r>
            <a:r>
              <a:rPr lang="cs-CZ" sz="1600" dirty="0" smtClean="0"/>
              <a:t>;</a:t>
            </a:r>
          </a:p>
          <a:p>
            <a:r>
              <a:rPr lang="cs-CZ" sz="1600" dirty="0" smtClean="0"/>
              <a:t>AIF </a:t>
            </a:r>
            <a:r>
              <a:rPr lang="cs-CZ" sz="1600" dirty="0"/>
              <a:t>IX: Fond </a:t>
            </a:r>
            <a:r>
              <a:rPr lang="cs-CZ" sz="1600" i="1" dirty="0" err="1"/>
              <a:t>Čitališta</a:t>
            </a:r>
            <a:r>
              <a:rPr lang="cs-CZ" sz="1600" dirty="0"/>
              <a:t> (Kulturní domy) </a:t>
            </a:r>
            <a:r>
              <a:rPr lang="cs-CZ" sz="1600" dirty="0" smtClean="0"/>
              <a:t>–  projekt </a:t>
            </a:r>
            <a:r>
              <a:rPr lang="cs-CZ" sz="1600" dirty="0"/>
              <a:t>Ministerstva  kultury s názvem </a:t>
            </a:r>
            <a:r>
              <a:rPr lang="cs-CZ" sz="1600" i="1" dirty="0"/>
              <a:t>Tradice potkává </a:t>
            </a:r>
            <a:r>
              <a:rPr lang="cs-CZ" sz="1600" i="1" dirty="0" smtClean="0"/>
              <a:t>budoucnost</a:t>
            </a:r>
            <a:r>
              <a:rPr lang="cs-CZ" sz="1600" dirty="0"/>
              <a:t>;</a:t>
            </a:r>
            <a:endParaRPr lang="cs-CZ" sz="1600" dirty="0" smtClean="0"/>
          </a:p>
          <a:p>
            <a:r>
              <a:rPr lang="cs-CZ" sz="1600" dirty="0" smtClean="0"/>
              <a:t>AIF </a:t>
            </a:r>
            <a:r>
              <a:rPr lang="en-US" sz="1600" dirty="0" smtClean="0"/>
              <a:t>X</a:t>
            </a:r>
            <a:r>
              <a:rPr lang="cs-CZ" sz="1600" dirty="0"/>
              <a:t>:</a:t>
            </a:r>
            <a:r>
              <a:rPr lang="bg-BG" sz="1600" dirty="0" smtClean="0"/>
              <a:t> </a:t>
            </a:r>
            <a:r>
              <a:rPr lang="cs-CZ" sz="1600" dirty="0"/>
              <a:t>Fond </a:t>
            </a:r>
            <a:r>
              <a:rPr lang="cs-CZ" sz="1600" dirty="0" smtClean="0"/>
              <a:t>Žijící </a:t>
            </a:r>
            <a:r>
              <a:rPr lang="cs-CZ" sz="1600" dirty="0"/>
              <a:t>lidské poklady; </a:t>
            </a:r>
            <a:endParaRPr lang="cs-CZ" sz="1600" dirty="0" smtClean="0"/>
          </a:p>
          <a:p>
            <a:r>
              <a:rPr lang="cs-CZ" sz="1600" dirty="0" smtClean="0"/>
              <a:t>AIF XI: Školní deníky (žákovský, studentský folklor  </a:t>
            </a:r>
            <a:endParaRPr lang="cs-CZ" sz="1600" dirty="0"/>
          </a:p>
          <a:p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398485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1066130"/>
          </a:xfrm>
        </p:spPr>
        <p:txBody>
          <a:bodyPr>
            <a:noAutofit/>
          </a:bodyPr>
          <a:lstStyle/>
          <a:p>
            <a:r>
              <a:rPr lang="cs-CZ" sz="2400" b="1" dirty="0" smtClean="0"/>
              <a:t>Dokumentace</a:t>
            </a:r>
            <a:r>
              <a:rPr lang="cs-CZ" sz="2000" dirty="0" smtClean="0"/>
              <a:t/>
            </a:r>
            <a:br>
              <a:rPr lang="cs-CZ" sz="2000" dirty="0" smtClean="0"/>
            </a:br>
            <a:endParaRPr lang="cs-CZ" sz="2000" dirty="0"/>
          </a:p>
        </p:txBody>
      </p:sp>
      <p:sp>
        <p:nvSpPr>
          <p:cNvPr id="8" name="Zástupný symbol pro obsah 7"/>
          <p:cNvSpPr>
            <a:spLocks noGrp="1"/>
          </p:cNvSpPr>
          <p:nvPr>
            <p:ph sz="half" idx="1"/>
          </p:nvPr>
        </p:nvSpPr>
        <p:spPr>
          <a:xfrm>
            <a:off x="471736" y="1595933"/>
            <a:ext cx="4172272" cy="47133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dirty="0"/>
              <a:t>70. a 80. </a:t>
            </a:r>
            <a:r>
              <a:rPr lang="cs-CZ" sz="2000" b="1" dirty="0" smtClean="0"/>
              <a:t>léta 20</a:t>
            </a:r>
            <a:r>
              <a:rPr lang="cs-CZ" sz="2000" b="1" dirty="0"/>
              <a:t>. </a:t>
            </a:r>
            <a:r>
              <a:rPr lang="cs-CZ" sz="2000" b="1" dirty="0" smtClean="0"/>
              <a:t>století</a:t>
            </a:r>
          </a:p>
          <a:p>
            <a:r>
              <a:rPr lang="cs-CZ" sz="2000" dirty="0" smtClean="0"/>
              <a:t>tradiční </a:t>
            </a:r>
            <a:r>
              <a:rPr lang="cs-CZ" sz="2000" dirty="0"/>
              <a:t>folklorní </a:t>
            </a:r>
            <a:r>
              <a:rPr lang="cs-CZ" sz="2000" dirty="0" smtClean="0"/>
              <a:t>formy</a:t>
            </a:r>
          </a:p>
          <a:p>
            <a:r>
              <a:rPr lang="cs-CZ" sz="2000" dirty="0" smtClean="0"/>
              <a:t>výroční obyčeje</a:t>
            </a:r>
          </a:p>
          <a:p>
            <a:r>
              <a:rPr lang="cs-CZ" sz="2000" dirty="0" smtClean="0"/>
              <a:t>folklorní </a:t>
            </a:r>
            <a:r>
              <a:rPr lang="cs-CZ" sz="2000" dirty="0"/>
              <a:t>festivaly </a:t>
            </a:r>
            <a:r>
              <a:rPr lang="cs-CZ" sz="2000" i="1" dirty="0" err="1"/>
              <a:t>Koprivštica</a:t>
            </a:r>
            <a:r>
              <a:rPr lang="cs-CZ" sz="2000" i="1" dirty="0"/>
              <a:t>,</a:t>
            </a:r>
            <a:r>
              <a:rPr lang="cs-CZ" sz="2000" dirty="0"/>
              <a:t> </a:t>
            </a:r>
            <a:r>
              <a:rPr lang="cs-CZ" sz="2000" i="1" dirty="0" err="1"/>
              <a:t>Pirin</a:t>
            </a:r>
            <a:r>
              <a:rPr lang="cs-CZ" sz="2000" i="1" dirty="0"/>
              <a:t> </a:t>
            </a:r>
            <a:r>
              <a:rPr lang="cs-CZ" sz="2000" i="1" dirty="0" err="1" smtClean="0"/>
              <a:t>pee</a:t>
            </a:r>
            <a:endParaRPr lang="cs-CZ" sz="2000" i="1" dirty="0" smtClean="0"/>
          </a:p>
          <a:p>
            <a:pPr marL="0" indent="0">
              <a:buNone/>
            </a:pPr>
            <a:r>
              <a:rPr lang="cs-CZ" sz="2000" b="1" dirty="0"/>
              <a:t>o</a:t>
            </a:r>
            <a:r>
              <a:rPr lang="cs-CZ" sz="2000" b="1" dirty="0" smtClean="0"/>
              <a:t>d 90. let </a:t>
            </a:r>
          </a:p>
          <a:p>
            <a:r>
              <a:rPr lang="cs-CZ" sz="2000" dirty="0" smtClean="0"/>
              <a:t>vesnické slavnosti </a:t>
            </a:r>
          </a:p>
          <a:p>
            <a:r>
              <a:rPr lang="cs-CZ" sz="2000" dirty="0" smtClean="0"/>
              <a:t>současné </a:t>
            </a:r>
            <a:r>
              <a:rPr lang="cs-CZ" sz="2000" dirty="0"/>
              <a:t>projevy folklorismu </a:t>
            </a:r>
            <a:endParaRPr lang="cs-CZ" sz="2000" dirty="0" smtClean="0"/>
          </a:p>
          <a:p>
            <a:r>
              <a:rPr lang="cs-CZ" sz="2000" dirty="0" smtClean="0"/>
              <a:t>folklorní </a:t>
            </a:r>
            <a:r>
              <a:rPr lang="cs-CZ" sz="2000" dirty="0"/>
              <a:t>projevy různých etnických a náboženských skupin v Bulharsku. </a:t>
            </a:r>
          </a:p>
        </p:txBody>
      </p:sp>
      <p:pic>
        <p:nvPicPr>
          <p:cNvPr id="1026" name="Picture 2" descr="C:\Users\User\Desktop\bulharská folkloristika\__________ (483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532" y="1484784"/>
            <a:ext cx="3602924" cy="4860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795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C:\Users\User\Desktop\bulharská folkloristika\__________ (47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7967530" cy="5975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315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Cest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Modu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1370</TotalTime>
  <Words>780</Words>
  <Application>Microsoft Office PowerPoint</Application>
  <PresentationFormat>Předvádění na obrazovce (4:3)</PresentationFormat>
  <Paragraphs>201</Paragraphs>
  <Slides>28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29" baseType="lpstr">
      <vt:lpstr>Motiv systému Office</vt:lpstr>
      <vt:lpstr>Bulharská folkloristika Dějiny, současnost, perspektivy </vt:lpstr>
      <vt:lpstr>Bulharská folkloristika  Dějiny, současnost, perspektivy</vt:lpstr>
      <vt:lpstr>Ústav folkloru Bulharské akademie věd (1973)</vt:lpstr>
      <vt:lpstr>Regionální výzkumy folkloru</vt:lpstr>
      <vt:lpstr>Prezentace aplikace PowerPoint</vt:lpstr>
      <vt:lpstr>Prezentace aplikace PowerPoint</vt:lpstr>
      <vt:lpstr>Metody a techniky terénního výzkumu,  zpracování a archivace materiálů</vt:lpstr>
      <vt:lpstr>Dokumentace </vt:lpstr>
      <vt:lpstr>Prezentace aplikace PowerPoint</vt:lpstr>
      <vt:lpstr>Prezentace aplikace PowerPoint</vt:lpstr>
      <vt:lpstr>Prezentace aplikace PowerPoint</vt:lpstr>
      <vt:lpstr>Prezentace aplikace PowerPoint</vt:lpstr>
      <vt:lpstr>Digitalizace </vt:lpstr>
      <vt:lpstr>Nestinarstvo  </vt:lpstr>
      <vt:lpstr>Prezentace aplikace PowerPoint</vt:lpstr>
      <vt:lpstr>Výzkumná činnost – Ústav folkloru</vt:lpstr>
      <vt:lpstr>Todor Ivanov Živkov </vt:lpstr>
      <vt:lpstr> </vt:lpstr>
      <vt:lpstr>Výzkumná témata po roce 1989 </vt:lpstr>
      <vt:lpstr>Prezentace aplikace PowerPoint</vt:lpstr>
      <vt:lpstr>Publikace Ústavu folkloru BAV</vt:lpstr>
      <vt:lpstr>Publikace </vt:lpstr>
      <vt:lpstr>Prezentace aplikace PowerPoint</vt:lpstr>
      <vt:lpstr>Aktuální projekty</vt:lpstr>
      <vt:lpstr>Bulharsko-české a bulharsko-slovenské projekty</vt:lpstr>
      <vt:lpstr>Vladimir Penčev:  Po serpentinách sebepoznání a poznání toho druhého. Češi a Slováci v Bulharsku, Bulhaři v České republice (2013)   Rumyana Georgieva:  Bulhaři v Čechách. Kulturní parametry, imigrační proces a společenská integrace v současné době (2012)</vt:lpstr>
      <vt:lpstr>Projekt Posvátná místa v Sofii a na Sofijsku (2010–2012)  - kláštery, kostely, kaple, kříže, posvátné ikony, obětní místa (obročište), fresky a relikvie; vytváření národní a lokální náboženské identity, mechanismy vzniku posvátného, náboženské svátky, lokální kulty, poutnictví, náboženské legendy. </vt:lpstr>
      <vt:lpstr>Prezentace aplikace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Bulharská folkloristika.  Dějiny, současnost, perspektivy</dc:title>
  <dc:creator>User</dc:creator>
  <cp:lastModifiedBy>Marie Novotná</cp:lastModifiedBy>
  <cp:revision>50</cp:revision>
  <dcterms:created xsi:type="dcterms:W3CDTF">2014-11-09T20:01:20Z</dcterms:created>
  <dcterms:modified xsi:type="dcterms:W3CDTF">2014-11-19T09:52:50Z</dcterms:modified>
</cp:coreProperties>
</file>