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22"/>
  </p:notesMasterIdLst>
  <p:handoutMasterIdLst>
    <p:handoutMasterId r:id="rId23"/>
  </p:handoutMasterIdLst>
  <p:sldIdLst>
    <p:sldId id="272" r:id="rId5"/>
    <p:sldId id="260" r:id="rId6"/>
    <p:sldId id="287" r:id="rId7"/>
    <p:sldId id="263" r:id="rId8"/>
    <p:sldId id="264" r:id="rId9"/>
    <p:sldId id="271" r:id="rId10"/>
    <p:sldId id="273" r:id="rId11"/>
    <p:sldId id="288" r:id="rId12"/>
    <p:sldId id="265" r:id="rId13"/>
    <p:sldId id="268" r:id="rId14"/>
    <p:sldId id="269" r:id="rId15"/>
    <p:sldId id="285" r:id="rId16"/>
    <p:sldId id="286" r:id="rId17"/>
    <p:sldId id="274" r:id="rId18"/>
    <p:sldId id="283" r:id="rId19"/>
    <p:sldId id="284" r:id="rId20"/>
    <p:sldId id="270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4BC8FF"/>
    <a:srgbClr val="46C8FF"/>
    <a:srgbClr val="0000DC"/>
    <a:srgbClr val="F01928"/>
    <a:srgbClr val="91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808FEA-FB50-4B97-AD62-FC68C979FB3F}" v="6" dt="2023-02-14T15:26:35.5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6754" autoAdjust="0"/>
  </p:normalViewPr>
  <p:slideViewPr>
    <p:cSldViewPr snapToGrid="0">
      <p:cViewPr varScale="1">
        <p:scale>
          <a:sx n="114" d="100"/>
          <a:sy n="114" d="100"/>
        </p:scale>
        <p:origin x="444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Hrazdílková" userId="0aec3bbf-73d6-4fcb-8e53-3f66d27fbb3f" providerId="ADAL" clId="{409096C2-64B5-420E-8F55-D47C702595F1}"/>
    <pc:docChg chg="undo custSel addSld modSld sldOrd">
      <pc:chgData name="Michaela Hrazdílková" userId="0aec3bbf-73d6-4fcb-8e53-3f66d27fbb3f" providerId="ADAL" clId="{409096C2-64B5-420E-8F55-D47C702595F1}" dt="2023-01-17T07:21:41.446" v="13"/>
      <pc:docMkLst>
        <pc:docMk/>
      </pc:docMkLst>
      <pc:sldChg chg="ord">
        <pc:chgData name="Michaela Hrazdílková" userId="0aec3bbf-73d6-4fcb-8e53-3f66d27fbb3f" providerId="ADAL" clId="{409096C2-64B5-420E-8F55-D47C702595F1}" dt="2023-01-17T07:21:41.446" v="13"/>
        <pc:sldMkLst>
          <pc:docMk/>
          <pc:sldMk cId="2114958001" sldId="260"/>
        </pc:sldMkLst>
      </pc:sldChg>
      <pc:sldChg chg="addSp modSp new mod">
        <pc:chgData name="Michaela Hrazdílková" userId="0aec3bbf-73d6-4fcb-8e53-3f66d27fbb3f" providerId="ADAL" clId="{409096C2-64B5-420E-8F55-D47C702595F1}" dt="2023-01-17T07:21:11.623" v="11"/>
        <pc:sldMkLst>
          <pc:docMk/>
          <pc:sldMk cId="2684170270" sldId="288"/>
        </pc:sldMkLst>
        <pc:spChg chg="mod">
          <ac:chgData name="Michaela Hrazdílková" userId="0aec3bbf-73d6-4fcb-8e53-3f66d27fbb3f" providerId="ADAL" clId="{409096C2-64B5-420E-8F55-D47C702595F1}" dt="2023-01-17T07:21:11.623" v="11"/>
          <ac:spMkLst>
            <pc:docMk/>
            <pc:sldMk cId="2684170270" sldId="288"/>
            <ac:spMk id="2" creationId="{053A90EE-C88D-AC0D-085E-60EE19301B8A}"/>
          </ac:spMkLst>
        </pc:spChg>
        <pc:picChg chg="add mod">
          <ac:chgData name="Michaela Hrazdílková" userId="0aec3bbf-73d6-4fcb-8e53-3f66d27fbb3f" providerId="ADAL" clId="{409096C2-64B5-420E-8F55-D47C702595F1}" dt="2023-01-17T07:17:21.270" v="10" actId="962"/>
          <ac:picMkLst>
            <pc:docMk/>
            <pc:sldMk cId="2684170270" sldId="288"/>
            <ac:picMk id="5" creationId="{349F6799-DCB5-9011-66F0-1889BA2BA2E1}"/>
          </ac:picMkLst>
        </pc:picChg>
      </pc:sldChg>
    </pc:docChg>
  </pc:docChgLst>
  <pc:docChgLst>
    <pc:chgData name="Michaela Hrazdílková" userId="0aec3bbf-73d6-4fcb-8e53-3f66d27fbb3f" providerId="ADAL" clId="{EC808FEA-FB50-4B97-AD62-FC68C979FB3F}"/>
    <pc:docChg chg="custSel modSld">
      <pc:chgData name="Michaela Hrazdílková" userId="0aec3bbf-73d6-4fcb-8e53-3f66d27fbb3f" providerId="ADAL" clId="{EC808FEA-FB50-4B97-AD62-FC68C979FB3F}" dt="2023-02-14T15:27:00.505" v="56" actId="1076"/>
      <pc:docMkLst>
        <pc:docMk/>
      </pc:docMkLst>
      <pc:sldChg chg="modSp mod">
        <pc:chgData name="Michaela Hrazdílková" userId="0aec3bbf-73d6-4fcb-8e53-3f66d27fbb3f" providerId="ADAL" clId="{EC808FEA-FB50-4B97-AD62-FC68C979FB3F}" dt="2023-02-14T15:23:08.117" v="0" actId="6549"/>
        <pc:sldMkLst>
          <pc:docMk/>
          <pc:sldMk cId="1174017107" sldId="268"/>
        </pc:sldMkLst>
        <pc:spChg chg="mod">
          <ac:chgData name="Michaela Hrazdílková" userId="0aec3bbf-73d6-4fcb-8e53-3f66d27fbb3f" providerId="ADAL" clId="{EC808FEA-FB50-4B97-AD62-FC68C979FB3F}" dt="2023-02-14T15:23:08.117" v="0" actId="6549"/>
          <ac:spMkLst>
            <pc:docMk/>
            <pc:sldMk cId="1174017107" sldId="268"/>
            <ac:spMk id="5" creationId="{00000000-0000-0000-0000-000000000000}"/>
          </ac:spMkLst>
        </pc:spChg>
      </pc:sldChg>
      <pc:sldChg chg="addSp delSp modSp mod">
        <pc:chgData name="Michaela Hrazdílková" userId="0aec3bbf-73d6-4fcb-8e53-3f66d27fbb3f" providerId="ADAL" clId="{EC808FEA-FB50-4B97-AD62-FC68C979FB3F}" dt="2023-02-14T15:27:00.505" v="56" actId="1076"/>
        <pc:sldMkLst>
          <pc:docMk/>
          <pc:sldMk cId="3561737160" sldId="270"/>
        </pc:sldMkLst>
        <pc:spChg chg="mod">
          <ac:chgData name="Michaela Hrazdílková" userId="0aec3bbf-73d6-4fcb-8e53-3f66d27fbb3f" providerId="ADAL" clId="{EC808FEA-FB50-4B97-AD62-FC68C979FB3F}" dt="2023-02-14T15:26:29.837" v="45" actId="21"/>
          <ac:spMkLst>
            <pc:docMk/>
            <pc:sldMk cId="3561737160" sldId="270"/>
            <ac:spMk id="10" creationId="{00000000-0000-0000-0000-000000000000}"/>
          </ac:spMkLst>
        </pc:spChg>
        <pc:spChg chg="add mod">
          <ac:chgData name="Michaela Hrazdílková" userId="0aec3bbf-73d6-4fcb-8e53-3f66d27fbb3f" providerId="ADAL" clId="{EC808FEA-FB50-4B97-AD62-FC68C979FB3F}" dt="2023-02-14T15:26:44.335" v="52" actId="20577"/>
          <ac:spMkLst>
            <pc:docMk/>
            <pc:sldMk cId="3561737160" sldId="270"/>
            <ac:spMk id="12" creationId="{FD94427C-BEC3-B8FC-3D55-885AF5BCFADB}"/>
          </ac:spMkLst>
        </pc:spChg>
        <pc:picChg chg="add mod">
          <ac:chgData name="Michaela Hrazdílková" userId="0aec3bbf-73d6-4fcb-8e53-3f66d27fbb3f" providerId="ADAL" clId="{EC808FEA-FB50-4B97-AD62-FC68C979FB3F}" dt="2023-02-14T15:26:52.991" v="54" actId="1076"/>
          <ac:picMkLst>
            <pc:docMk/>
            <pc:sldMk cId="3561737160" sldId="270"/>
            <ac:picMk id="2" creationId="{2D7FBA20-1769-DCA6-2633-578FD8369F4B}"/>
          </ac:picMkLst>
        </pc:picChg>
        <pc:picChg chg="add mod">
          <ac:chgData name="Michaela Hrazdílková" userId="0aec3bbf-73d6-4fcb-8e53-3f66d27fbb3f" providerId="ADAL" clId="{EC808FEA-FB50-4B97-AD62-FC68C979FB3F}" dt="2023-02-14T15:26:56.307" v="55" actId="1076"/>
          <ac:picMkLst>
            <pc:docMk/>
            <pc:sldMk cId="3561737160" sldId="270"/>
            <ac:picMk id="4" creationId="{0E902D32-D6FF-8FC1-DFE8-C86510165012}"/>
          </ac:picMkLst>
        </pc:picChg>
        <pc:picChg chg="add mod">
          <ac:chgData name="Michaela Hrazdílková" userId="0aec3bbf-73d6-4fcb-8e53-3f66d27fbb3f" providerId="ADAL" clId="{EC808FEA-FB50-4B97-AD62-FC68C979FB3F}" dt="2023-02-14T15:27:00.505" v="56" actId="1076"/>
          <ac:picMkLst>
            <pc:docMk/>
            <pc:sldMk cId="3561737160" sldId="270"/>
            <ac:picMk id="5" creationId="{6B27836E-D9C2-6606-DD3B-8F42DA843269}"/>
          </ac:picMkLst>
        </pc:picChg>
        <pc:picChg chg="mod">
          <ac:chgData name="Michaela Hrazdílková" userId="0aec3bbf-73d6-4fcb-8e53-3f66d27fbb3f" providerId="ADAL" clId="{EC808FEA-FB50-4B97-AD62-FC68C979FB3F}" dt="2023-02-14T15:26:50.649" v="53" actId="1076"/>
          <ac:picMkLst>
            <pc:docMk/>
            <pc:sldMk cId="3561737160" sldId="270"/>
            <ac:picMk id="7" creationId="{00000000-0000-0000-0000-000000000000}"/>
          </ac:picMkLst>
        </pc:picChg>
        <pc:picChg chg="del">
          <ac:chgData name="Michaela Hrazdílková" userId="0aec3bbf-73d6-4fcb-8e53-3f66d27fbb3f" providerId="ADAL" clId="{EC808FEA-FB50-4B97-AD62-FC68C979FB3F}" dt="2023-02-14T15:24:36.369" v="16" actId="21"/>
          <ac:picMkLst>
            <pc:docMk/>
            <pc:sldMk cId="3561737160" sldId="270"/>
            <ac:picMk id="8" creationId="{00000000-0000-0000-0000-000000000000}"/>
          </ac:picMkLst>
        </pc:picChg>
        <pc:picChg chg="mod">
          <ac:chgData name="Michaela Hrazdílková" userId="0aec3bbf-73d6-4fcb-8e53-3f66d27fbb3f" providerId="ADAL" clId="{EC808FEA-FB50-4B97-AD62-FC68C979FB3F}" dt="2023-02-14T15:25:12.113" v="24" actId="14100"/>
          <ac:picMkLst>
            <pc:docMk/>
            <pc:sldMk cId="3561737160" sldId="270"/>
            <ac:picMk id="11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D3BDE5F-375B-45EF-8EBE-3F52EB3D7A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2" cy="105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4F5422C3-95BC-41EE-A14B-440CD31124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0735"/>
            <a:ext cx="867340" cy="5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E8AB2AD-39E4-42A1-9CB0-B1082BE36A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0735"/>
            <a:ext cx="867340" cy="5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46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C05AFD9-3AC1-4176-8127-15805F29F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31" y="6048047"/>
            <a:ext cx="87474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6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71DD657-6966-4D6A-87B7-1539935D7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300"/>
            <a:ext cx="4147317" cy="2833315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5218E8B-BA27-4D7D-B5D8-34E083652C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4BC8FF"/>
                </a:solidFill>
              </a:defRPr>
            </a:lvl1pPr>
          </a:lstStyle>
          <a:p>
            <a:r>
              <a:rPr lang="en-GB" dirty="0"/>
              <a:t>Define footer – presentation title / department</a:t>
            </a:r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91050381-1B00-4C23-BD75-F2911BCB5B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4BC8FF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99E0EEED-FC40-4CCE-BE86-09FD955F13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A5E97BD4-4BC6-4FCB-9BC6-83CC806B5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F9FAD7-AE13-4E4D-A241-9A6FF9022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BC1509-9515-4E8A-8649-79F522693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6DAECD-1BCD-46A1-B041-FA3514EFE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A21C-6C1E-46CC-9D5A-EAD52A155A5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7DAF43-93CE-4834-A04A-4753BD2E1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0DAFCA-19BB-4148-B656-989E6FE2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9D09A-A086-4872-9FB3-21606F4FB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7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5C83B8-D0D7-4C45-BD1B-291BFA53D2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0735"/>
            <a:ext cx="867340" cy="5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46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E13EC8E-4D16-494D-9002-AFAAE897F9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1" cy="10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3FACC71-1FFC-415F-8345-498F134D46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0735"/>
            <a:ext cx="867340" cy="5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0A6BD49-2ACA-45AD-81F0-5209F4C29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0735"/>
            <a:ext cx="867340" cy="5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2781EFD-48D4-4C00-ABBA-1E21AB3B4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0735"/>
            <a:ext cx="867340" cy="5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582BF372-CBAB-4672-92B1-D9950EA60F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0735"/>
            <a:ext cx="867340" cy="5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92039B9-6B26-45C5-BF9E-8DA8CCE64F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0735"/>
            <a:ext cx="867340" cy="5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94A7513-668C-4868-A041-C55BBC47F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0735"/>
            <a:ext cx="867340" cy="5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  <p:sldLayoutId id="2147483695" r:id="rId15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hil.muni.cz/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://www.muni.cz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phil.muni.cz/en/about-us/organisational-structur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49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Studies</a:t>
            </a:r>
            <a:r>
              <a:rPr lang="cs-CZ" dirty="0"/>
              <a:t> in </a:t>
            </a:r>
            <a:r>
              <a:rPr lang="cs-CZ" dirty="0" err="1"/>
              <a:t>English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Arts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11004238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2600" b="1" dirty="0" err="1">
                <a:solidFill>
                  <a:srgbClr val="00287D"/>
                </a:solidFill>
              </a:rPr>
              <a:t>Bachelor´s</a:t>
            </a:r>
            <a:r>
              <a:rPr lang="cs-CZ" sz="2600" b="1" dirty="0">
                <a:solidFill>
                  <a:srgbClr val="00287D"/>
                </a:solidFill>
              </a:rPr>
              <a:t> </a:t>
            </a:r>
            <a:r>
              <a:rPr lang="cs-CZ" sz="2600" b="1" dirty="0" err="1">
                <a:solidFill>
                  <a:srgbClr val="00287D"/>
                </a:solidFill>
              </a:rPr>
              <a:t>Studies</a:t>
            </a:r>
            <a:r>
              <a:rPr lang="cs-CZ" sz="2600" b="1" dirty="0">
                <a:solidFill>
                  <a:srgbClr val="00287D"/>
                </a:solidFill>
              </a:rPr>
              <a:t>:</a:t>
            </a:r>
          </a:p>
          <a:p>
            <a:pPr lvl="1"/>
            <a:r>
              <a:rPr lang="cs-CZ" b="1" dirty="0" err="1">
                <a:solidFill>
                  <a:srgbClr val="00287D"/>
                </a:solidFill>
              </a:rPr>
              <a:t>English</a:t>
            </a:r>
            <a:r>
              <a:rPr lang="cs-CZ" b="1" dirty="0">
                <a:solidFill>
                  <a:srgbClr val="00287D"/>
                </a:solidFill>
              </a:rPr>
              <a:t> </a:t>
            </a:r>
            <a:r>
              <a:rPr lang="cs-CZ" b="1" dirty="0" err="1">
                <a:solidFill>
                  <a:srgbClr val="00287D"/>
                </a:solidFill>
              </a:rPr>
              <a:t>Language</a:t>
            </a:r>
            <a:r>
              <a:rPr lang="cs-CZ" b="1" dirty="0">
                <a:solidFill>
                  <a:srgbClr val="00287D"/>
                </a:solidFill>
              </a:rPr>
              <a:t> and </a:t>
            </a:r>
            <a:r>
              <a:rPr lang="cs-CZ" b="1" dirty="0" err="1">
                <a:solidFill>
                  <a:srgbClr val="00287D"/>
                </a:solidFill>
              </a:rPr>
              <a:t>Literature</a:t>
            </a:r>
            <a:r>
              <a:rPr lang="cs-CZ" dirty="0">
                <a:solidFill>
                  <a:srgbClr val="00287D"/>
                </a:solidFill>
              </a:rPr>
              <a:t>: € 2,500/</a:t>
            </a:r>
            <a:r>
              <a:rPr lang="cs-CZ" dirty="0" err="1">
                <a:solidFill>
                  <a:srgbClr val="00287D"/>
                </a:solidFill>
              </a:rPr>
              <a:t>academic</a:t>
            </a:r>
            <a:r>
              <a:rPr lang="cs-CZ" dirty="0">
                <a:solidFill>
                  <a:srgbClr val="00287D"/>
                </a:solidFill>
              </a:rPr>
              <a:t> </a:t>
            </a:r>
            <a:r>
              <a:rPr lang="cs-CZ" dirty="0" err="1">
                <a:solidFill>
                  <a:srgbClr val="00287D"/>
                </a:solidFill>
              </a:rPr>
              <a:t>year</a:t>
            </a:r>
            <a:endParaRPr lang="cs-CZ" dirty="0">
              <a:solidFill>
                <a:srgbClr val="00287D"/>
              </a:solidFill>
            </a:endParaRPr>
          </a:p>
          <a:p>
            <a:pPr lvl="1"/>
            <a:r>
              <a:rPr lang="cs-CZ" b="1" dirty="0" err="1">
                <a:solidFill>
                  <a:srgbClr val="00287D"/>
                </a:solidFill>
              </a:rPr>
              <a:t>Culture</a:t>
            </a:r>
            <a:r>
              <a:rPr lang="cs-CZ" b="1" dirty="0">
                <a:solidFill>
                  <a:srgbClr val="00287D"/>
                </a:solidFill>
              </a:rPr>
              <a:t>, Media and </a:t>
            </a:r>
            <a:r>
              <a:rPr lang="cs-CZ" b="1" dirty="0" err="1">
                <a:solidFill>
                  <a:srgbClr val="00287D"/>
                </a:solidFill>
              </a:rPr>
              <a:t>Performative</a:t>
            </a:r>
            <a:r>
              <a:rPr lang="cs-CZ" b="1" dirty="0">
                <a:solidFill>
                  <a:srgbClr val="00287D"/>
                </a:solidFill>
              </a:rPr>
              <a:t> </a:t>
            </a:r>
            <a:r>
              <a:rPr lang="cs-CZ" b="1" dirty="0" err="1">
                <a:solidFill>
                  <a:srgbClr val="00287D"/>
                </a:solidFill>
              </a:rPr>
              <a:t>Arts</a:t>
            </a:r>
            <a:r>
              <a:rPr lang="cs-CZ" b="1" dirty="0">
                <a:solidFill>
                  <a:srgbClr val="00287D"/>
                </a:solidFill>
              </a:rPr>
              <a:t>: </a:t>
            </a:r>
            <a:r>
              <a:rPr lang="cs-CZ" dirty="0">
                <a:solidFill>
                  <a:srgbClr val="00287D"/>
                </a:solidFill>
              </a:rPr>
              <a:t>€ 2,500/</a:t>
            </a:r>
            <a:r>
              <a:rPr lang="cs-CZ" dirty="0" err="1">
                <a:solidFill>
                  <a:srgbClr val="00287D"/>
                </a:solidFill>
              </a:rPr>
              <a:t>academic</a:t>
            </a:r>
            <a:r>
              <a:rPr lang="cs-CZ" dirty="0">
                <a:solidFill>
                  <a:srgbClr val="00287D"/>
                </a:solidFill>
              </a:rPr>
              <a:t> </a:t>
            </a:r>
            <a:r>
              <a:rPr lang="cs-CZ" dirty="0" err="1">
                <a:solidFill>
                  <a:srgbClr val="00287D"/>
                </a:solidFill>
              </a:rPr>
              <a:t>year</a:t>
            </a:r>
            <a:endParaRPr lang="cs-CZ" b="1" dirty="0">
              <a:solidFill>
                <a:srgbClr val="00287D"/>
              </a:solidFill>
            </a:endParaRPr>
          </a:p>
          <a:p>
            <a:pPr marL="324000" lvl="1" indent="0">
              <a:buNone/>
            </a:pPr>
            <a:r>
              <a:rPr lang="cs-CZ" sz="1400" dirty="0">
                <a:solidFill>
                  <a:srgbClr val="00287D"/>
                </a:solidFill>
              </a:rPr>
              <a:t>	</a:t>
            </a:r>
            <a:endParaRPr lang="cs-CZ" sz="1400" i="1" dirty="0">
              <a:solidFill>
                <a:srgbClr val="00287D"/>
              </a:solidFill>
            </a:endParaRPr>
          </a:p>
          <a:p>
            <a:pPr marL="324000" lvl="1" indent="0">
              <a:buNone/>
            </a:pPr>
            <a:endParaRPr lang="en-GB" sz="2600" b="1" dirty="0">
              <a:solidFill>
                <a:srgbClr val="00287D"/>
              </a:solidFill>
            </a:endParaRPr>
          </a:p>
          <a:p>
            <a:pPr marL="72000" indent="0">
              <a:buNone/>
            </a:pPr>
            <a:r>
              <a:rPr lang="cs-CZ" sz="2600" b="1" dirty="0" err="1">
                <a:solidFill>
                  <a:srgbClr val="00287D"/>
                </a:solidFill>
              </a:rPr>
              <a:t>Master´s</a:t>
            </a:r>
            <a:r>
              <a:rPr lang="cs-CZ" sz="2600" b="1" dirty="0">
                <a:solidFill>
                  <a:srgbClr val="00287D"/>
                </a:solidFill>
              </a:rPr>
              <a:t> </a:t>
            </a:r>
            <a:r>
              <a:rPr lang="cs-CZ" sz="2600" b="1" dirty="0" err="1">
                <a:solidFill>
                  <a:srgbClr val="00287D"/>
                </a:solidFill>
              </a:rPr>
              <a:t>Studies</a:t>
            </a:r>
            <a:r>
              <a:rPr lang="cs-CZ" sz="2600" b="1" dirty="0">
                <a:solidFill>
                  <a:srgbClr val="00287D"/>
                </a:solidFill>
              </a:rPr>
              <a:t>:</a:t>
            </a:r>
          </a:p>
          <a:p>
            <a:pPr lvl="1"/>
            <a:r>
              <a:rPr lang="cs-CZ" b="1" dirty="0" err="1">
                <a:solidFill>
                  <a:srgbClr val="00287D"/>
                </a:solidFill>
              </a:rPr>
              <a:t>English</a:t>
            </a:r>
            <a:r>
              <a:rPr lang="cs-CZ" b="1" dirty="0">
                <a:solidFill>
                  <a:srgbClr val="00287D"/>
                </a:solidFill>
              </a:rPr>
              <a:t> </a:t>
            </a:r>
            <a:r>
              <a:rPr lang="cs-CZ" b="1" dirty="0" err="1">
                <a:solidFill>
                  <a:srgbClr val="00287D"/>
                </a:solidFill>
              </a:rPr>
              <a:t>Language</a:t>
            </a:r>
            <a:r>
              <a:rPr lang="cs-CZ" b="1" dirty="0">
                <a:solidFill>
                  <a:srgbClr val="00287D"/>
                </a:solidFill>
              </a:rPr>
              <a:t> and </a:t>
            </a:r>
            <a:r>
              <a:rPr lang="cs-CZ" b="1" dirty="0" err="1">
                <a:solidFill>
                  <a:srgbClr val="00287D"/>
                </a:solidFill>
              </a:rPr>
              <a:t>Literature</a:t>
            </a:r>
            <a:r>
              <a:rPr lang="cs-CZ" dirty="0">
                <a:solidFill>
                  <a:srgbClr val="00287D"/>
                </a:solidFill>
              </a:rPr>
              <a:t>: € 2,500/</a:t>
            </a:r>
            <a:r>
              <a:rPr lang="cs-CZ" dirty="0" err="1">
                <a:solidFill>
                  <a:srgbClr val="00287D"/>
                </a:solidFill>
              </a:rPr>
              <a:t>academic</a:t>
            </a:r>
            <a:r>
              <a:rPr lang="cs-CZ" dirty="0">
                <a:solidFill>
                  <a:srgbClr val="00287D"/>
                </a:solidFill>
              </a:rPr>
              <a:t> </a:t>
            </a:r>
            <a:r>
              <a:rPr lang="cs-CZ" dirty="0" err="1">
                <a:solidFill>
                  <a:srgbClr val="00287D"/>
                </a:solidFill>
              </a:rPr>
              <a:t>year</a:t>
            </a:r>
            <a:endParaRPr lang="cs-CZ" dirty="0">
              <a:solidFill>
                <a:srgbClr val="00287D"/>
              </a:solidFill>
            </a:endParaRPr>
          </a:p>
          <a:p>
            <a:pPr lvl="1"/>
            <a:r>
              <a:rPr lang="cs-CZ" b="1" dirty="0" err="1">
                <a:solidFill>
                  <a:srgbClr val="00287D"/>
                </a:solidFill>
              </a:rPr>
              <a:t>North-American</a:t>
            </a:r>
            <a:r>
              <a:rPr lang="cs-CZ" b="1" dirty="0">
                <a:solidFill>
                  <a:srgbClr val="00287D"/>
                </a:solidFill>
              </a:rPr>
              <a:t> </a:t>
            </a:r>
            <a:r>
              <a:rPr lang="cs-CZ" b="1" dirty="0" err="1">
                <a:solidFill>
                  <a:srgbClr val="00287D"/>
                </a:solidFill>
              </a:rPr>
              <a:t>Culture</a:t>
            </a:r>
            <a:r>
              <a:rPr lang="cs-CZ" b="1" dirty="0">
                <a:solidFill>
                  <a:srgbClr val="00287D"/>
                </a:solidFill>
              </a:rPr>
              <a:t> </a:t>
            </a:r>
            <a:r>
              <a:rPr lang="cs-CZ" b="1" dirty="0" err="1">
                <a:solidFill>
                  <a:srgbClr val="00287D"/>
                </a:solidFill>
              </a:rPr>
              <a:t>Studies</a:t>
            </a:r>
            <a:r>
              <a:rPr lang="cs-CZ" dirty="0">
                <a:solidFill>
                  <a:srgbClr val="00287D"/>
                </a:solidFill>
              </a:rPr>
              <a:t>: € 2,500/</a:t>
            </a:r>
            <a:r>
              <a:rPr lang="cs-CZ" dirty="0" err="1">
                <a:solidFill>
                  <a:srgbClr val="00287D"/>
                </a:solidFill>
              </a:rPr>
              <a:t>academic</a:t>
            </a:r>
            <a:r>
              <a:rPr lang="cs-CZ" dirty="0">
                <a:solidFill>
                  <a:srgbClr val="00287D"/>
                </a:solidFill>
              </a:rPr>
              <a:t> </a:t>
            </a:r>
            <a:r>
              <a:rPr lang="cs-CZ" dirty="0" err="1">
                <a:solidFill>
                  <a:srgbClr val="00287D"/>
                </a:solidFill>
              </a:rPr>
              <a:t>year</a:t>
            </a:r>
            <a:endParaRPr lang="cs-CZ" dirty="0">
              <a:solidFill>
                <a:srgbClr val="00287D"/>
              </a:solidFill>
            </a:endParaRPr>
          </a:p>
          <a:p>
            <a:pPr lvl="1"/>
            <a:r>
              <a:rPr lang="en-US" b="1" dirty="0">
                <a:solidFill>
                  <a:srgbClr val="00287D"/>
                </a:solidFill>
              </a:rPr>
              <a:t>Visual Culture</a:t>
            </a:r>
            <a:r>
              <a:rPr lang="cs-CZ" b="1" dirty="0">
                <a:solidFill>
                  <a:srgbClr val="00287D"/>
                </a:solidFill>
              </a:rPr>
              <a:t>s</a:t>
            </a:r>
            <a:r>
              <a:rPr lang="en-US" b="1" dirty="0">
                <a:solidFill>
                  <a:srgbClr val="00287D"/>
                </a:solidFill>
              </a:rPr>
              <a:t> and Art History</a:t>
            </a:r>
            <a:r>
              <a:rPr lang="cs-CZ" b="1" dirty="0">
                <a:solidFill>
                  <a:srgbClr val="00287D"/>
                </a:solidFill>
              </a:rPr>
              <a:t>: </a:t>
            </a:r>
            <a:r>
              <a:rPr lang="cs-CZ" dirty="0">
                <a:solidFill>
                  <a:srgbClr val="00287D"/>
                </a:solidFill>
              </a:rPr>
              <a:t>€ 1,250/</a:t>
            </a:r>
            <a:r>
              <a:rPr lang="cs-CZ" dirty="0" err="1">
                <a:solidFill>
                  <a:srgbClr val="00287D"/>
                </a:solidFill>
              </a:rPr>
              <a:t>academic</a:t>
            </a:r>
            <a:r>
              <a:rPr lang="cs-CZ" dirty="0">
                <a:solidFill>
                  <a:srgbClr val="00287D"/>
                </a:solidFill>
              </a:rPr>
              <a:t> </a:t>
            </a:r>
            <a:r>
              <a:rPr lang="cs-CZ" dirty="0" err="1">
                <a:solidFill>
                  <a:srgbClr val="00287D"/>
                </a:solidFill>
              </a:rPr>
              <a:t>year</a:t>
            </a:r>
            <a:endParaRPr lang="cs-CZ" dirty="0">
              <a:solidFill>
                <a:srgbClr val="00287D"/>
              </a:solidFill>
            </a:endParaRPr>
          </a:p>
          <a:p>
            <a:pPr lvl="1"/>
            <a:r>
              <a:rPr lang="cs-CZ" b="1" dirty="0">
                <a:solidFill>
                  <a:srgbClr val="00287D"/>
                </a:solidFill>
              </a:rPr>
              <a:t>Medieval Latin </a:t>
            </a:r>
            <a:r>
              <a:rPr lang="cs-CZ" b="1" dirty="0" err="1">
                <a:solidFill>
                  <a:srgbClr val="00287D"/>
                </a:solidFill>
              </a:rPr>
              <a:t>Language</a:t>
            </a:r>
            <a:r>
              <a:rPr lang="cs-CZ" b="1" dirty="0">
                <a:solidFill>
                  <a:srgbClr val="00287D"/>
                </a:solidFill>
              </a:rPr>
              <a:t> and </a:t>
            </a:r>
            <a:r>
              <a:rPr lang="cs-CZ" b="1" dirty="0" err="1">
                <a:solidFill>
                  <a:srgbClr val="00287D"/>
                </a:solidFill>
              </a:rPr>
              <a:t>Literature</a:t>
            </a:r>
            <a:r>
              <a:rPr lang="cs-CZ" b="1" dirty="0">
                <a:solidFill>
                  <a:srgbClr val="00287D"/>
                </a:solidFill>
              </a:rPr>
              <a:t>: </a:t>
            </a:r>
            <a:r>
              <a:rPr lang="cs-CZ" dirty="0">
                <a:solidFill>
                  <a:srgbClr val="00287D"/>
                </a:solidFill>
              </a:rPr>
              <a:t>€ 1,250/</a:t>
            </a:r>
            <a:r>
              <a:rPr lang="cs-CZ" dirty="0" err="1">
                <a:solidFill>
                  <a:srgbClr val="00287D"/>
                </a:solidFill>
              </a:rPr>
              <a:t>academic</a:t>
            </a:r>
            <a:r>
              <a:rPr lang="cs-CZ" dirty="0">
                <a:solidFill>
                  <a:srgbClr val="00287D"/>
                </a:solidFill>
              </a:rPr>
              <a:t> </a:t>
            </a:r>
            <a:r>
              <a:rPr lang="cs-CZ" dirty="0" err="1">
                <a:solidFill>
                  <a:srgbClr val="00287D"/>
                </a:solidFill>
              </a:rPr>
              <a:t>year</a:t>
            </a:r>
            <a:endParaRPr lang="cs-CZ" b="1" dirty="0">
              <a:solidFill>
                <a:srgbClr val="00287D"/>
              </a:solidFill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noProof="0" dirty="0"/>
              <a:t>Masaryk University – </a:t>
            </a:r>
            <a:r>
              <a:rPr lang="cs-CZ" noProof="0" dirty="0" err="1"/>
              <a:t>Faculty</a:t>
            </a:r>
            <a:r>
              <a:rPr lang="cs-CZ" noProof="0" dirty="0"/>
              <a:t> </a:t>
            </a:r>
            <a:r>
              <a:rPr lang="cs-CZ" noProof="0" dirty="0" err="1"/>
              <a:t>of</a:t>
            </a:r>
            <a:r>
              <a:rPr lang="cs-CZ" noProof="0" dirty="0"/>
              <a:t> </a:t>
            </a:r>
            <a:r>
              <a:rPr lang="cs-CZ" noProof="0" dirty="0" err="1"/>
              <a:t>Arts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74017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Studies</a:t>
            </a:r>
            <a:r>
              <a:rPr lang="cs-CZ" dirty="0"/>
              <a:t> in </a:t>
            </a:r>
            <a:r>
              <a:rPr lang="cs-CZ" dirty="0" err="1"/>
              <a:t>English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Arts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452304"/>
            <a:ext cx="10753200" cy="4685695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>
                <a:solidFill>
                  <a:srgbClr val="00287D"/>
                </a:solidFill>
              </a:rPr>
              <a:t>Doctoral</a:t>
            </a:r>
            <a:r>
              <a:rPr lang="cs-CZ" b="1" dirty="0">
                <a:solidFill>
                  <a:srgbClr val="00287D"/>
                </a:solidFill>
              </a:rPr>
              <a:t> </a:t>
            </a:r>
            <a:r>
              <a:rPr lang="cs-CZ" b="1" dirty="0" err="1">
                <a:solidFill>
                  <a:srgbClr val="00287D"/>
                </a:solidFill>
              </a:rPr>
              <a:t>Studies</a:t>
            </a:r>
            <a:r>
              <a:rPr lang="cs-CZ" b="1" dirty="0">
                <a:solidFill>
                  <a:srgbClr val="00287D"/>
                </a:solidFill>
              </a:rPr>
              <a:t>:</a:t>
            </a:r>
          </a:p>
          <a:p>
            <a:pPr lvl="1"/>
            <a:r>
              <a:rPr lang="cs-CZ" sz="2400" b="1" dirty="0" err="1">
                <a:solidFill>
                  <a:srgbClr val="00287D"/>
                </a:solidFill>
              </a:rPr>
              <a:t>Educational</a:t>
            </a:r>
            <a:r>
              <a:rPr lang="cs-CZ" sz="2400" b="1" dirty="0">
                <a:solidFill>
                  <a:srgbClr val="00287D"/>
                </a:solidFill>
              </a:rPr>
              <a:t> </a:t>
            </a:r>
            <a:r>
              <a:rPr lang="cs-CZ" sz="2400" b="1" dirty="0" err="1">
                <a:solidFill>
                  <a:srgbClr val="00287D"/>
                </a:solidFill>
              </a:rPr>
              <a:t>Sciences</a:t>
            </a:r>
            <a:r>
              <a:rPr lang="cs-CZ" sz="2400" b="1" dirty="0">
                <a:solidFill>
                  <a:srgbClr val="00287D"/>
                </a:solidFill>
              </a:rPr>
              <a:t>: </a:t>
            </a:r>
            <a:r>
              <a:rPr lang="cs-CZ" sz="2400" dirty="0">
                <a:solidFill>
                  <a:srgbClr val="00287D"/>
                </a:solidFill>
              </a:rPr>
              <a:t>€ 2,500/</a:t>
            </a:r>
            <a:r>
              <a:rPr lang="cs-CZ" sz="2400" dirty="0" err="1">
                <a:solidFill>
                  <a:srgbClr val="00287D"/>
                </a:solidFill>
              </a:rPr>
              <a:t>academic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year</a:t>
            </a:r>
            <a:endParaRPr lang="cs-CZ" sz="2400" b="1" dirty="0">
              <a:solidFill>
                <a:srgbClr val="00287D"/>
              </a:solidFill>
            </a:endParaRPr>
          </a:p>
          <a:p>
            <a:pPr lvl="1"/>
            <a:r>
              <a:rPr lang="cs-CZ" sz="2400" b="1" dirty="0" err="1">
                <a:solidFill>
                  <a:srgbClr val="00287D"/>
                </a:solidFill>
              </a:rPr>
              <a:t>English</a:t>
            </a:r>
            <a:r>
              <a:rPr lang="cs-CZ" sz="2400" b="1" dirty="0">
                <a:solidFill>
                  <a:srgbClr val="00287D"/>
                </a:solidFill>
              </a:rPr>
              <a:t> </a:t>
            </a:r>
            <a:r>
              <a:rPr lang="cs-CZ" sz="2400" b="1" dirty="0" err="1">
                <a:solidFill>
                  <a:srgbClr val="00287D"/>
                </a:solidFill>
              </a:rPr>
              <a:t>Linguistics</a:t>
            </a:r>
            <a:r>
              <a:rPr lang="cs-CZ" sz="2400" b="1" dirty="0">
                <a:solidFill>
                  <a:srgbClr val="00287D"/>
                </a:solidFill>
              </a:rPr>
              <a:t>: </a:t>
            </a:r>
            <a:r>
              <a:rPr lang="cs-CZ" sz="2400" dirty="0">
                <a:solidFill>
                  <a:srgbClr val="00287D"/>
                </a:solidFill>
              </a:rPr>
              <a:t>€ 2,000/</a:t>
            </a:r>
            <a:r>
              <a:rPr lang="cs-CZ" sz="2400" dirty="0" err="1">
                <a:solidFill>
                  <a:srgbClr val="00287D"/>
                </a:solidFill>
              </a:rPr>
              <a:t>academic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year</a:t>
            </a:r>
            <a:endParaRPr lang="cs-CZ" sz="2400" dirty="0">
              <a:solidFill>
                <a:srgbClr val="00287D"/>
              </a:solidFill>
            </a:endParaRPr>
          </a:p>
          <a:p>
            <a:pPr lvl="2">
              <a:lnSpc>
                <a:spcPct val="100000"/>
              </a:lnSpc>
              <a:buClr>
                <a:srgbClr val="00287D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287D"/>
                </a:solidFill>
              </a:rPr>
              <a:t> </a:t>
            </a:r>
            <a:r>
              <a:rPr lang="cs-CZ" sz="1600" dirty="0" err="1">
                <a:solidFill>
                  <a:srgbClr val="00287D"/>
                </a:solidFill>
              </a:rPr>
              <a:t>English</a:t>
            </a:r>
            <a:r>
              <a:rPr lang="cs-CZ" sz="1600" dirty="0">
                <a:solidFill>
                  <a:srgbClr val="00287D"/>
                </a:solidFill>
              </a:rPr>
              <a:t> </a:t>
            </a:r>
            <a:r>
              <a:rPr lang="cs-CZ" sz="1600" dirty="0" err="1">
                <a:solidFill>
                  <a:srgbClr val="00287D"/>
                </a:solidFill>
              </a:rPr>
              <a:t>Linguistics</a:t>
            </a:r>
            <a:endParaRPr lang="cs-CZ" sz="1600" dirty="0">
              <a:solidFill>
                <a:srgbClr val="00287D"/>
              </a:solidFill>
            </a:endParaRPr>
          </a:p>
          <a:p>
            <a:pPr lvl="2">
              <a:lnSpc>
                <a:spcPct val="100000"/>
              </a:lnSpc>
              <a:buClr>
                <a:srgbClr val="00287D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287D"/>
                </a:solidFill>
              </a:rPr>
              <a:t> </a:t>
            </a:r>
            <a:r>
              <a:rPr lang="cs-CZ" sz="1600" dirty="0" err="1">
                <a:solidFill>
                  <a:srgbClr val="00287D"/>
                </a:solidFill>
              </a:rPr>
              <a:t>Experimental</a:t>
            </a:r>
            <a:r>
              <a:rPr lang="cs-CZ" sz="1600" dirty="0">
                <a:solidFill>
                  <a:srgbClr val="00287D"/>
                </a:solidFill>
              </a:rPr>
              <a:t> and </a:t>
            </a:r>
            <a:r>
              <a:rPr lang="cs-CZ" sz="1600" dirty="0" err="1">
                <a:solidFill>
                  <a:srgbClr val="00287D"/>
                </a:solidFill>
              </a:rPr>
              <a:t>Applied</a:t>
            </a:r>
            <a:r>
              <a:rPr lang="cs-CZ" sz="1600" dirty="0">
                <a:solidFill>
                  <a:srgbClr val="00287D"/>
                </a:solidFill>
              </a:rPr>
              <a:t> </a:t>
            </a:r>
            <a:r>
              <a:rPr lang="cs-CZ" sz="1600" dirty="0" err="1">
                <a:solidFill>
                  <a:srgbClr val="00287D"/>
                </a:solidFill>
              </a:rPr>
              <a:t>Linguistics</a:t>
            </a:r>
            <a:endParaRPr lang="cs-CZ" sz="1600" b="1" dirty="0">
              <a:solidFill>
                <a:srgbClr val="00287D"/>
              </a:solidFill>
            </a:endParaRPr>
          </a:p>
          <a:p>
            <a:pPr lvl="1"/>
            <a:r>
              <a:rPr lang="cs-CZ" sz="2400" b="1" dirty="0" err="1">
                <a:solidFill>
                  <a:srgbClr val="00287D"/>
                </a:solidFill>
              </a:rPr>
              <a:t>Literatures</a:t>
            </a:r>
            <a:r>
              <a:rPr lang="cs-CZ" sz="2400" b="1" dirty="0">
                <a:solidFill>
                  <a:srgbClr val="00287D"/>
                </a:solidFill>
              </a:rPr>
              <a:t> in </a:t>
            </a:r>
            <a:r>
              <a:rPr lang="cs-CZ" sz="2400" b="1" dirty="0" err="1">
                <a:solidFill>
                  <a:srgbClr val="00287D"/>
                </a:solidFill>
              </a:rPr>
              <a:t>English</a:t>
            </a:r>
            <a:r>
              <a:rPr lang="cs-CZ" sz="2400" b="1" dirty="0">
                <a:solidFill>
                  <a:srgbClr val="00287D"/>
                </a:solidFill>
              </a:rPr>
              <a:t>: </a:t>
            </a:r>
            <a:r>
              <a:rPr lang="cs-CZ" sz="2400" dirty="0">
                <a:solidFill>
                  <a:srgbClr val="00287D"/>
                </a:solidFill>
              </a:rPr>
              <a:t>€ 2,000/</a:t>
            </a:r>
            <a:r>
              <a:rPr lang="cs-CZ" sz="2400" dirty="0" err="1">
                <a:solidFill>
                  <a:srgbClr val="00287D"/>
                </a:solidFill>
              </a:rPr>
              <a:t>academic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year</a:t>
            </a:r>
            <a:endParaRPr lang="cs-CZ" sz="2400" b="1" dirty="0">
              <a:solidFill>
                <a:srgbClr val="00287D"/>
              </a:solidFill>
            </a:endParaRPr>
          </a:p>
          <a:p>
            <a:pPr lvl="1"/>
            <a:r>
              <a:rPr lang="cs-CZ" sz="2400" b="1" dirty="0">
                <a:solidFill>
                  <a:srgbClr val="00287D"/>
                </a:solidFill>
              </a:rPr>
              <a:t>Study </a:t>
            </a:r>
            <a:r>
              <a:rPr lang="cs-CZ" sz="2400" b="1" dirty="0" err="1">
                <a:solidFill>
                  <a:srgbClr val="00287D"/>
                </a:solidFill>
              </a:rPr>
              <a:t>of</a:t>
            </a:r>
            <a:r>
              <a:rPr lang="cs-CZ" sz="2400" b="1" dirty="0">
                <a:solidFill>
                  <a:srgbClr val="00287D"/>
                </a:solidFill>
              </a:rPr>
              <a:t> </a:t>
            </a:r>
            <a:r>
              <a:rPr lang="cs-CZ" sz="2400" b="1" dirty="0" err="1">
                <a:solidFill>
                  <a:srgbClr val="00287D"/>
                </a:solidFill>
              </a:rPr>
              <a:t>Religions</a:t>
            </a:r>
            <a:r>
              <a:rPr lang="cs-CZ" sz="2400" b="1" dirty="0">
                <a:solidFill>
                  <a:srgbClr val="00287D"/>
                </a:solidFill>
              </a:rPr>
              <a:t>: </a:t>
            </a:r>
            <a:r>
              <a:rPr lang="cs-CZ" sz="2400" dirty="0">
                <a:solidFill>
                  <a:srgbClr val="00287D"/>
                </a:solidFill>
              </a:rPr>
              <a:t>€ 500/</a:t>
            </a:r>
            <a:r>
              <a:rPr lang="cs-CZ" sz="2400" dirty="0" err="1">
                <a:solidFill>
                  <a:srgbClr val="00287D"/>
                </a:solidFill>
              </a:rPr>
              <a:t>academic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year</a:t>
            </a:r>
            <a:endParaRPr lang="cs-CZ" sz="2400" b="1" dirty="0">
              <a:solidFill>
                <a:srgbClr val="00287D"/>
              </a:solidFill>
            </a:endParaRPr>
          </a:p>
          <a:p>
            <a:pPr lvl="1"/>
            <a:r>
              <a:rPr lang="cs-CZ" sz="2400" b="1" dirty="0" err="1">
                <a:solidFill>
                  <a:srgbClr val="00287D"/>
                </a:solidFill>
              </a:rPr>
              <a:t>Musicology</a:t>
            </a:r>
            <a:r>
              <a:rPr lang="cs-CZ" sz="2400" b="1" dirty="0">
                <a:solidFill>
                  <a:srgbClr val="00287D"/>
                </a:solidFill>
              </a:rPr>
              <a:t>: </a:t>
            </a:r>
            <a:r>
              <a:rPr lang="cs-CZ" sz="2400" dirty="0">
                <a:solidFill>
                  <a:srgbClr val="00287D"/>
                </a:solidFill>
              </a:rPr>
              <a:t>€ 2,500/</a:t>
            </a:r>
            <a:r>
              <a:rPr lang="cs-CZ" sz="2400" dirty="0" err="1">
                <a:solidFill>
                  <a:srgbClr val="00287D"/>
                </a:solidFill>
              </a:rPr>
              <a:t>academic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year</a:t>
            </a:r>
            <a:endParaRPr lang="cs-CZ" sz="2400" b="1" dirty="0">
              <a:solidFill>
                <a:srgbClr val="00287D"/>
              </a:solidFill>
            </a:endParaRPr>
          </a:p>
          <a:p>
            <a:pPr lvl="1"/>
            <a:r>
              <a:rPr lang="cs-CZ" sz="2400" b="1" dirty="0" err="1">
                <a:solidFill>
                  <a:srgbClr val="00287D"/>
                </a:solidFill>
              </a:rPr>
              <a:t>Aesthetics</a:t>
            </a:r>
            <a:r>
              <a:rPr lang="cs-CZ" sz="2400" b="1" dirty="0">
                <a:solidFill>
                  <a:srgbClr val="00287D"/>
                </a:solidFill>
              </a:rPr>
              <a:t> and </a:t>
            </a:r>
            <a:r>
              <a:rPr lang="cs-CZ" sz="2400" b="1" dirty="0" err="1">
                <a:solidFill>
                  <a:srgbClr val="00287D"/>
                </a:solidFill>
              </a:rPr>
              <a:t>Culture</a:t>
            </a:r>
            <a:r>
              <a:rPr lang="cs-CZ" sz="2400" b="1" dirty="0">
                <a:solidFill>
                  <a:srgbClr val="00287D"/>
                </a:solidFill>
              </a:rPr>
              <a:t> </a:t>
            </a:r>
            <a:r>
              <a:rPr lang="cs-CZ" sz="2400" b="1" dirty="0" err="1">
                <a:solidFill>
                  <a:srgbClr val="00287D"/>
                </a:solidFill>
              </a:rPr>
              <a:t>Studies</a:t>
            </a:r>
            <a:r>
              <a:rPr lang="cs-CZ" sz="2400" b="1" dirty="0">
                <a:solidFill>
                  <a:srgbClr val="00287D"/>
                </a:solidFill>
              </a:rPr>
              <a:t>: </a:t>
            </a:r>
            <a:r>
              <a:rPr lang="cs-CZ" sz="2400" dirty="0">
                <a:solidFill>
                  <a:srgbClr val="00287D"/>
                </a:solidFill>
              </a:rPr>
              <a:t>€ 2,500/</a:t>
            </a:r>
            <a:r>
              <a:rPr lang="cs-CZ" sz="2400" dirty="0" err="1">
                <a:solidFill>
                  <a:srgbClr val="00287D"/>
                </a:solidFill>
              </a:rPr>
              <a:t>academic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year</a:t>
            </a:r>
            <a:endParaRPr lang="cs-CZ" sz="2400" b="1" dirty="0">
              <a:solidFill>
                <a:srgbClr val="00287D"/>
              </a:solidFill>
            </a:endParaRPr>
          </a:p>
          <a:p>
            <a:pPr lvl="1"/>
            <a:r>
              <a:rPr lang="cs-CZ" sz="2400" b="1" dirty="0">
                <a:solidFill>
                  <a:srgbClr val="00287D"/>
                </a:solidFill>
              </a:rPr>
              <a:t>Digital </a:t>
            </a:r>
            <a:r>
              <a:rPr lang="cs-CZ" sz="2400" b="1" dirty="0" err="1">
                <a:solidFill>
                  <a:srgbClr val="00287D"/>
                </a:solidFill>
              </a:rPr>
              <a:t>Culture</a:t>
            </a:r>
            <a:r>
              <a:rPr lang="cs-CZ" sz="2400" b="1" dirty="0">
                <a:solidFill>
                  <a:srgbClr val="00287D"/>
                </a:solidFill>
              </a:rPr>
              <a:t> and </a:t>
            </a:r>
            <a:r>
              <a:rPr lang="cs-CZ" sz="2400" b="1" dirty="0" err="1">
                <a:solidFill>
                  <a:srgbClr val="00287D"/>
                </a:solidFill>
              </a:rPr>
              <a:t>Creative</a:t>
            </a:r>
            <a:r>
              <a:rPr lang="cs-CZ" sz="2400" b="1" dirty="0">
                <a:solidFill>
                  <a:srgbClr val="00287D"/>
                </a:solidFill>
              </a:rPr>
              <a:t> </a:t>
            </a:r>
            <a:r>
              <a:rPr lang="cs-CZ" sz="2400" b="1" dirty="0" err="1">
                <a:solidFill>
                  <a:srgbClr val="00287D"/>
                </a:solidFill>
              </a:rPr>
              <a:t>Industries</a:t>
            </a:r>
            <a:r>
              <a:rPr lang="cs-CZ" sz="2400" b="1" dirty="0">
                <a:solidFill>
                  <a:srgbClr val="00287D"/>
                </a:solidFill>
              </a:rPr>
              <a:t>: </a:t>
            </a:r>
            <a:r>
              <a:rPr lang="cs-CZ" sz="2400" dirty="0">
                <a:solidFill>
                  <a:srgbClr val="00287D"/>
                </a:solidFill>
              </a:rPr>
              <a:t>€ 2,500/</a:t>
            </a:r>
            <a:r>
              <a:rPr lang="cs-CZ" sz="2400" dirty="0" err="1">
                <a:solidFill>
                  <a:srgbClr val="00287D"/>
                </a:solidFill>
              </a:rPr>
              <a:t>academic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year</a:t>
            </a:r>
            <a:endParaRPr lang="cs-CZ" sz="2400" dirty="0">
              <a:solidFill>
                <a:srgbClr val="00287D"/>
              </a:solidFill>
            </a:endParaRPr>
          </a:p>
          <a:p>
            <a:pPr lvl="1"/>
            <a:r>
              <a:rPr lang="cs-CZ" sz="2400" b="1" dirty="0" err="1">
                <a:solidFill>
                  <a:srgbClr val="00287D"/>
                </a:solidFill>
              </a:rPr>
              <a:t>Classical</a:t>
            </a:r>
            <a:r>
              <a:rPr lang="cs-CZ" sz="2400" b="1" dirty="0">
                <a:solidFill>
                  <a:srgbClr val="00287D"/>
                </a:solidFill>
              </a:rPr>
              <a:t> </a:t>
            </a:r>
            <a:r>
              <a:rPr lang="cs-CZ" sz="2400" b="1" dirty="0" err="1">
                <a:solidFill>
                  <a:srgbClr val="00287D"/>
                </a:solidFill>
              </a:rPr>
              <a:t>Philology</a:t>
            </a:r>
            <a:r>
              <a:rPr lang="cs-CZ" sz="2400" b="1" dirty="0">
                <a:solidFill>
                  <a:srgbClr val="00287D"/>
                </a:solidFill>
              </a:rPr>
              <a:t>: </a:t>
            </a:r>
            <a:r>
              <a:rPr lang="cs-CZ" sz="2400" dirty="0">
                <a:solidFill>
                  <a:srgbClr val="00287D"/>
                </a:solidFill>
              </a:rPr>
              <a:t>€ 2,500/</a:t>
            </a:r>
            <a:r>
              <a:rPr lang="cs-CZ" sz="2400" dirty="0" err="1">
                <a:solidFill>
                  <a:srgbClr val="00287D"/>
                </a:solidFill>
              </a:rPr>
              <a:t>academic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year</a:t>
            </a:r>
            <a:endParaRPr lang="cs-CZ" sz="2400" dirty="0">
              <a:solidFill>
                <a:srgbClr val="00287D"/>
              </a:solidFill>
            </a:endParaRPr>
          </a:p>
          <a:p>
            <a:pPr lvl="1"/>
            <a:r>
              <a:rPr lang="cs-CZ" sz="2400" b="1" dirty="0" err="1">
                <a:solidFill>
                  <a:srgbClr val="00287D"/>
                </a:solidFill>
              </a:rPr>
              <a:t>Comparative</a:t>
            </a:r>
            <a:r>
              <a:rPr lang="cs-CZ" sz="2400" b="1" dirty="0">
                <a:solidFill>
                  <a:srgbClr val="00287D"/>
                </a:solidFill>
              </a:rPr>
              <a:t> </a:t>
            </a:r>
            <a:r>
              <a:rPr lang="cs-CZ" sz="2400" b="1" dirty="0" err="1">
                <a:solidFill>
                  <a:srgbClr val="00287D"/>
                </a:solidFill>
              </a:rPr>
              <a:t>Indo-European</a:t>
            </a:r>
            <a:r>
              <a:rPr lang="cs-CZ" sz="2400" b="1" dirty="0">
                <a:solidFill>
                  <a:srgbClr val="00287D"/>
                </a:solidFill>
              </a:rPr>
              <a:t> </a:t>
            </a:r>
            <a:r>
              <a:rPr lang="cs-CZ" sz="2400" b="1" dirty="0" err="1">
                <a:solidFill>
                  <a:srgbClr val="00287D"/>
                </a:solidFill>
              </a:rPr>
              <a:t>Linguistics</a:t>
            </a:r>
            <a:r>
              <a:rPr lang="cs-CZ" sz="2400" b="1" dirty="0">
                <a:solidFill>
                  <a:srgbClr val="00287D"/>
                </a:solidFill>
              </a:rPr>
              <a:t> : </a:t>
            </a:r>
            <a:r>
              <a:rPr lang="cs-CZ" sz="2400" dirty="0">
                <a:solidFill>
                  <a:srgbClr val="00287D"/>
                </a:solidFill>
              </a:rPr>
              <a:t>€ 2,000/</a:t>
            </a:r>
            <a:r>
              <a:rPr lang="cs-CZ" sz="2400" dirty="0" err="1">
                <a:solidFill>
                  <a:srgbClr val="00287D"/>
                </a:solidFill>
              </a:rPr>
              <a:t>academic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year</a:t>
            </a:r>
            <a:endParaRPr lang="cs-CZ" sz="2400" b="1" dirty="0">
              <a:solidFill>
                <a:srgbClr val="00287D"/>
              </a:solidFill>
            </a:endParaRPr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noProof="0" dirty="0"/>
              <a:t>Masaryk University – </a:t>
            </a:r>
            <a:r>
              <a:rPr lang="cs-CZ" noProof="0" dirty="0" err="1"/>
              <a:t>Faculty</a:t>
            </a:r>
            <a:r>
              <a:rPr lang="cs-CZ" noProof="0" dirty="0"/>
              <a:t> </a:t>
            </a:r>
            <a:r>
              <a:rPr lang="cs-CZ" noProof="0" dirty="0" err="1"/>
              <a:t>of</a:t>
            </a:r>
            <a:r>
              <a:rPr lang="cs-CZ" noProof="0" dirty="0"/>
              <a:t> </a:t>
            </a:r>
            <a:r>
              <a:rPr lang="cs-CZ" noProof="0" dirty="0" err="1"/>
              <a:t>Arts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89637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0339FA-6295-48ED-B5D7-D49940330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City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Brno</a:t>
            </a:r>
            <a:endParaRPr lang="en-GB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37AE84-128C-4C83-9C08-01295AC92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baseline="30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most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city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QS student index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350,000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inhabitants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60,000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cs-CZ" sz="20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Famous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microscopes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functionalist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music and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video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games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much more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20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0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3A77D09-7F91-4E38-8B13-A623A66C1F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13" b="16733"/>
          <a:stretch/>
        </p:blipFill>
        <p:spPr>
          <a:xfrm>
            <a:off x="-1" y="3943350"/>
            <a:ext cx="12192001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89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DC922F3-7BDB-477B-AFE4-6549236EF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8F00641-99F5-43DF-B1F4-0E5ECCABA4C1}"/>
              </a:ext>
            </a:extLst>
          </p:cNvPr>
          <p:cNvSpPr txBox="1">
            <a:spLocks/>
          </p:cNvSpPr>
          <p:nvPr/>
        </p:nvSpPr>
        <p:spPr>
          <a:xfrm>
            <a:off x="355074" y="5533524"/>
            <a:ext cx="11239895" cy="1616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Brno – a student city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259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Masaryk University – Faculty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Arts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Czech </a:t>
            </a:r>
            <a:r>
              <a:rPr lang="cs-CZ" dirty="0" err="1"/>
              <a:t>Language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Foreigners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Various</a:t>
            </a:r>
            <a:r>
              <a:rPr lang="cs-CZ" dirty="0"/>
              <a:t> </a:t>
            </a:r>
            <a:r>
              <a:rPr lang="cs-CZ" dirty="0" err="1"/>
              <a:t>levels</a:t>
            </a:r>
            <a:r>
              <a:rPr lang="cs-CZ" dirty="0"/>
              <a:t>: </a:t>
            </a:r>
            <a:r>
              <a:rPr lang="cs-CZ" sz="2000" dirty="0" err="1"/>
              <a:t>beginners</a:t>
            </a:r>
            <a:r>
              <a:rPr lang="cs-CZ" sz="2000" dirty="0"/>
              <a:t>, </a:t>
            </a:r>
            <a:r>
              <a:rPr lang="cs-CZ" sz="2000" dirty="0" err="1"/>
              <a:t>pre-intermediate</a:t>
            </a:r>
            <a:r>
              <a:rPr lang="cs-CZ" sz="2000" dirty="0"/>
              <a:t>, </a:t>
            </a:r>
            <a:r>
              <a:rPr lang="cs-CZ" sz="2000" dirty="0" err="1"/>
              <a:t>intermediate</a:t>
            </a:r>
            <a:r>
              <a:rPr lang="cs-CZ" sz="2000" dirty="0"/>
              <a:t>, </a:t>
            </a:r>
            <a:r>
              <a:rPr lang="cs-CZ" sz="2000" dirty="0" err="1"/>
              <a:t>advanced</a:t>
            </a:r>
            <a:endParaRPr lang="cs-CZ" sz="2000" dirty="0"/>
          </a:p>
          <a:p>
            <a:r>
              <a:rPr lang="cs-CZ" dirty="0" err="1"/>
              <a:t>Various</a:t>
            </a:r>
            <a:r>
              <a:rPr lang="cs-CZ" dirty="0"/>
              <a:t> </a:t>
            </a:r>
            <a:r>
              <a:rPr lang="cs-CZ" dirty="0" err="1"/>
              <a:t>numbers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hours</a:t>
            </a:r>
            <a:r>
              <a:rPr lang="cs-CZ" dirty="0"/>
              <a:t> a </a:t>
            </a:r>
            <a:r>
              <a:rPr lang="cs-CZ" dirty="0" err="1"/>
              <a:t>week</a:t>
            </a:r>
            <a:r>
              <a:rPr lang="cs-CZ" dirty="0"/>
              <a:t>: </a:t>
            </a:r>
            <a:r>
              <a:rPr lang="cs-CZ" sz="2000" dirty="0"/>
              <a:t>25 – 4 </a:t>
            </a:r>
            <a:r>
              <a:rPr lang="cs-CZ" sz="2000" dirty="0" err="1"/>
              <a:t>hours</a:t>
            </a:r>
            <a:r>
              <a:rPr lang="cs-CZ" sz="2000" dirty="0"/>
              <a:t>/</a:t>
            </a:r>
            <a:r>
              <a:rPr lang="cs-CZ" sz="2000" dirty="0" err="1"/>
              <a:t>week</a:t>
            </a:r>
            <a:r>
              <a:rPr lang="cs-CZ" sz="2000" dirty="0"/>
              <a:t>, </a:t>
            </a:r>
            <a:r>
              <a:rPr lang="cs-CZ" sz="2000" dirty="0" err="1"/>
              <a:t>intenstive</a:t>
            </a:r>
            <a:r>
              <a:rPr lang="cs-CZ" sz="2000" dirty="0"/>
              <a:t> </a:t>
            </a:r>
            <a:r>
              <a:rPr lang="cs-CZ" sz="2000" dirty="0" err="1"/>
              <a:t>courses</a:t>
            </a:r>
            <a:endParaRPr lang="cs-CZ" sz="2000" dirty="0"/>
          </a:p>
          <a:p>
            <a:r>
              <a:rPr lang="cs-CZ" dirty="0" err="1"/>
              <a:t>Various</a:t>
            </a:r>
            <a:r>
              <a:rPr lang="cs-CZ" dirty="0"/>
              <a:t> </a:t>
            </a:r>
            <a:r>
              <a:rPr lang="cs-CZ" dirty="0" err="1"/>
              <a:t>lengths</a:t>
            </a:r>
            <a:r>
              <a:rPr lang="cs-CZ" dirty="0"/>
              <a:t>: </a:t>
            </a:r>
            <a:r>
              <a:rPr lang="cs-CZ" sz="2000" dirty="0"/>
              <a:t>a </a:t>
            </a:r>
            <a:r>
              <a:rPr lang="cs-CZ" sz="2000" dirty="0" err="1"/>
              <a:t>year</a:t>
            </a:r>
            <a:r>
              <a:rPr lang="cs-CZ" sz="2000" dirty="0"/>
              <a:t> long </a:t>
            </a:r>
            <a:r>
              <a:rPr lang="cs-CZ" sz="2000" dirty="0" err="1"/>
              <a:t>courses</a:t>
            </a:r>
            <a:r>
              <a:rPr lang="cs-CZ" sz="2000" dirty="0"/>
              <a:t>, </a:t>
            </a:r>
            <a:r>
              <a:rPr lang="cs-CZ" sz="2000" dirty="0" err="1"/>
              <a:t>one</a:t>
            </a:r>
            <a:r>
              <a:rPr lang="cs-CZ" sz="2000" dirty="0"/>
              <a:t> </a:t>
            </a:r>
            <a:r>
              <a:rPr lang="cs-CZ" sz="2000" dirty="0" err="1"/>
              <a:t>semester</a:t>
            </a:r>
            <a:r>
              <a:rPr lang="cs-CZ" sz="2000" dirty="0"/>
              <a:t> </a:t>
            </a:r>
            <a:r>
              <a:rPr lang="cs-CZ" sz="2000" dirty="0" err="1"/>
              <a:t>courses</a:t>
            </a:r>
            <a:r>
              <a:rPr lang="cs-CZ" sz="2000" dirty="0"/>
              <a:t>, </a:t>
            </a:r>
            <a:r>
              <a:rPr lang="cs-CZ" sz="2000" dirty="0" err="1"/>
              <a:t>evening</a:t>
            </a:r>
            <a:r>
              <a:rPr lang="cs-CZ" sz="2000" dirty="0"/>
              <a:t> </a:t>
            </a:r>
            <a:r>
              <a:rPr lang="cs-CZ" sz="2000" dirty="0" err="1"/>
              <a:t>courses</a:t>
            </a:r>
            <a:r>
              <a:rPr lang="cs-CZ" sz="2000" dirty="0"/>
              <a:t>, </a:t>
            </a:r>
            <a:r>
              <a:rPr lang="cs-CZ" sz="2000" dirty="0" err="1"/>
              <a:t>summer</a:t>
            </a:r>
            <a:r>
              <a:rPr lang="cs-CZ" sz="2000" dirty="0"/>
              <a:t> </a:t>
            </a:r>
            <a:r>
              <a:rPr lang="cs-CZ" sz="2000" dirty="0" err="1"/>
              <a:t>school</a:t>
            </a:r>
            <a:r>
              <a:rPr lang="cs-CZ" sz="2000" dirty="0"/>
              <a:t>, </a:t>
            </a:r>
            <a:r>
              <a:rPr lang="cs-CZ" sz="2000" dirty="0" err="1"/>
              <a:t>individual</a:t>
            </a:r>
            <a:r>
              <a:rPr lang="cs-CZ" sz="2000" dirty="0"/>
              <a:t> study </a:t>
            </a:r>
            <a:r>
              <a:rPr lang="cs-CZ" sz="2000" dirty="0" err="1"/>
              <a:t>plans</a:t>
            </a:r>
            <a:endParaRPr lang="cs-CZ" sz="2000" dirty="0"/>
          </a:p>
          <a:p>
            <a:r>
              <a:rPr lang="cs-CZ" sz="2000" dirty="0" err="1"/>
              <a:t>Prices</a:t>
            </a:r>
            <a:r>
              <a:rPr lang="cs-CZ" sz="2000" dirty="0"/>
              <a:t> </a:t>
            </a:r>
            <a:r>
              <a:rPr lang="cs-CZ" sz="2000" dirty="0" err="1"/>
              <a:t>differ</a:t>
            </a:r>
            <a:r>
              <a:rPr lang="cs-CZ" sz="2000" dirty="0"/>
              <a:t> in </a:t>
            </a:r>
            <a:r>
              <a:rPr lang="cs-CZ" sz="2000" dirty="0" err="1"/>
              <a:t>accordance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intensity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teaching</a:t>
            </a:r>
            <a:endParaRPr lang="cs-CZ" sz="2000" dirty="0"/>
          </a:p>
          <a:p>
            <a:r>
              <a:rPr lang="cs-CZ" sz="2000" dirty="0" err="1"/>
              <a:t>Scholarship</a:t>
            </a:r>
            <a:r>
              <a:rPr lang="cs-CZ" sz="2000" dirty="0"/>
              <a:t>: 10 </a:t>
            </a:r>
            <a:r>
              <a:rPr lang="cs-CZ" sz="2000" dirty="0" err="1"/>
              <a:t>three-month</a:t>
            </a:r>
            <a:r>
              <a:rPr lang="cs-CZ" sz="2000" dirty="0"/>
              <a:t> </a:t>
            </a:r>
            <a:r>
              <a:rPr lang="cs-CZ" sz="2000" dirty="0" err="1"/>
              <a:t>scholarships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applicants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a </a:t>
            </a:r>
            <a:r>
              <a:rPr lang="cs-CZ" sz="2000" dirty="0" err="1"/>
              <a:t>good</a:t>
            </a:r>
            <a:r>
              <a:rPr lang="cs-CZ" sz="2000" dirty="0"/>
              <a:t> </a:t>
            </a:r>
            <a:r>
              <a:rPr lang="cs-CZ" sz="2000" dirty="0" err="1"/>
              <a:t>knowledge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Czech </a:t>
            </a:r>
            <a:r>
              <a:rPr lang="cs-CZ" sz="2000" dirty="0" err="1"/>
              <a:t>language</a:t>
            </a:r>
            <a:r>
              <a:rPr lang="cs-CZ" sz="2000" dirty="0"/>
              <a:t> in </a:t>
            </a:r>
            <a:r>
              <a:rPr lang="cs-CZ" sz="2000" dirty="0" err="1"/>
              <a:t>order</a:t>
            </a:r>
            <a:r>
              <a:rPr lang="cs-CZ" sz="2000" dirty="0"/>
              <a:t> to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able</a:t>
            </a:r>
            <a:r>
              <a:rPr lang="cs-CZ" sz="2000" dirty="0"/>
              <a:t> to </a:t>
            </a:r>
            <a:r>
              <a:rPr lang="cs-CZ" sz="2000" dirty="0" err="1"/>
              <a:t>follow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lectures</a:t>
            </a:r>
            <a:r>
              <a:rPr lang="cs-CZ" sz="2000" dirty="0"/>
              <a:t> and </a:t>
            </a:r>
            <a:r>
              <a:rPr lang="cs-CZ" sz="2000" dirty="0" err="1"/>
              <a:t>attend</a:t>
            </a:r>
            <a:r>
              <a:rPr lang="cs-CZ" sz="2000" dirty="0"/>
              <a:t> </a:t>
            </a:r>
            <a:r>
              <a:rPr lang="cs-CZ" sz="2000" dirty="0" err="1"/>
              <a:t>seminars</a:t>
            </a:r>
            <a:r>
              <a:rPr lang="cs-CZ" sz="2000" dirty="0"/>
              <a:t> </a:t>
            </a:r>
            <a:r>
              <a:rPr lang="cs-CZ" sz="2000" dirty="0" err="1"/>
              <a:t>conducted</a:t>
            </a:r>
            <a:r>
              <a:rPr lang="cs-CZ" sz="2000" dirty="0"/>
              <a:t> in Czech</a:t>
            </a:r>
          </a:p>
        </p:txBody>
      </p:sp>
    </p:spTree>
    <p:extLst>
      <p:ext uri="{BB962C8B-B14F-4D97-AF65-F5344CB8AC3E}">
        <p14:creationId xmlns:p14="http://schemas.microsoft.com/office/powerpoint/2010/main" val="2578174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DEAA0D-4149-4B81-B560-38AE4F9F61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Masaryk University – </a:t>
            </a:r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Arts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291981-BB3B-4B8A-8414-5AE07D48BC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AE95C5-3DC5-4E2E-9F15-A5314466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Arts</a:t>
            </a:r>
            <a:r>
              <a:rPr lang="cs-CZ" dirty="0"/>
              <a:t> </a:t>
            </a:r>
          </a:p>
        </p:txBody>
      </p:sp>
      <p:sp>
        <p:nvSpPr>
          <p:cNvPr id="18" name="Zástupný symbol pro obsah 4">
            <a:extLst>
              <a:ext uri="{FF2B5EF4-FFF2-40B4-BE49-F238E27FC236}">
                <a16:creationId xmlns:a16="http://schemas.microsoft.com/office/drawing/2014/main" id="{C508462A-E9F0-420E-A209-7CB26B1D0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91533"/>
            <a:ext cx="10753200" cy="4139998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err="1">
                <a:solidFill>
                  <a:srgbClr val="00287D"/>
                </a:solidFill>
              </a:rPr>
              <a:t>Research</a:t>
            </a:r>
            <a:r>
              <a:rPr lang="cs-CZ" sz="2400" b="1" dirty="0">
                <a:solidFill>
                  <a:srgbClr val="00287D"/>
                </a:solidFill>
              </a:rPr>
              <a:t> in 2021:</a:t>
            </a:r>
          </a:p>
          <a:p>
            <a:pPr marL="72000"/>
            <a:r>
              <a:rPr lang="cs-CZ" sz="2400" dirty="0">
                <a:solidFill>
                  <a:srgbClr val="00287D"/>
                </a:solidFill>
              </a:rPr>
              <a:t> 202 </a:t>
            </a:r>
            <a:r>
              <a:rPr lang="cs-CZ" sz="2400" dirty="0" err="1">
                <a:solidFill>
                  <a:srgbClr val="00287D"/>
                </a:solidFill>
              </a:rPr>
              <a:t>projects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implemented</a:t>
            </a:r>
            <a:endParaRPr lang="cs-CZ" sz="2400" dirty="0">
              <a:solidFill>
                <a:srgbClr val="00287D"/>
              </a:solidFill>
            </a:endParaRPr>
          </a:p>
          <a:p>
            <a:pPr marL="0" indent="0">
              <a:buNone/>
            </a:pPr>
            <a:endParaRPr lang="cs-CZ" sz="2400" b="1" dirty="0">
              <a:solidFill>
                <a:srgbClr val="00287D"/>
              </a:solidFill>
            </a:endParaRPr>
          </a:p>
          <a:p>
            <a:pPr marL="0" indent="0">
              <a:buNone/>
            </a:pPr>
            <a:r>
              <a:rPr lang="cs-CZ" sz="2400" b="1" dirty="0">
                <a:solidFill>
                  <a:srgbClr val="00287D"/>
                </a:solidFill>
              </a:rPr>
              <a:t>Project </a:t>
            </a:r>
            <a:r>
              <a:rPr lang="cs-CZ" sz="2400" b="1" dirty="0" err="1">
                <a:solidFill>
                  <a:srgbClr val="00287D"/>
                </a:solidFill>
              </a:rPr>
              <a:t>funding</a:t>
            </a:r>
            <a:r>
              <a:rPr lang="cs-CZ" sz="2400" b="1" dirty="0">
                <a:solidFill>
                  <a:srgbClr val="00287D"/>
                </a:solidFill>
              </a:rPr>
              <a:t>:</a:t>
            </a:r>
          </a:p>
          <a:p>
            <a:pPr marL="72000"/>
            <a:r>
              <a:rPr lang="cs-CZ" sz="2400" dirty="0" err="1">
                <a:solidFill>
                  <a:srgbClr val="00287D"/>
                </a:solidFill>
              </a:rPr>
              <a:t>Internal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research</a:t>
            </a:r>
            <a:r>
              <a:rPr lang="cs-CZ" sz="2400" dirty="0">
                <a:solidFill>
                  <a:srgbClr val="00287D"/>
                </a:solidFill>
              </a:rPr>
              <a:t> support (116), </a:t>
            </a:r>
            <a:r>
              <a:rPr lang="cs-CZ" sz="2400" dirty="0" err="1">
                <a:solidFill>
                  <a:srgbClr val="00287D"/>
                </a:solidFill>
              </a:rPr>
              <a:t>National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providers</a:t>
            </a:r>
            <a:r>
              <a:rPr lang="cs-CZ" sz="2400" dirty="0">
                <a:solidFill>
                  <a:srgbClr val="00287D"/>
                </a:solidFill>
              </a:rPr>
              <a:t> (78), EU </a:t>
            </a:r>
            <a:r>
              <a:rPr lang="cs-CZ" sz="2400" dirty="0" err="1">
                <a:solidFill>
                  <a:srgbClr val="00287D"/>
                </a:solidFill>
              </a:rPr>
              <a:t>financed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projects</a:t>
            </a:r>
            <a:r>
              <a:rPr lang="cs-CZ" sz="2400" dirty="0">
                <a:solidFill>
                  <a:srgbClr val="00287D"/>
                </a:solidFill>
              </a:rPr>
              <a:t> (7), International </a:t>
            </a:r>
            <a:r>
              <a:rPr lang="cs-CZ" sz="2400" dirty="0" err="1">
                <a:solidFill>
                  <a:srgbClr val="00287D"/>
                </a:solidFill>
              </a:rPr>
              <a:t>funds</a:t>
            </a:r>
            <a:r>
              <a:rPr lang="cs-CZ" sz="2400" dirty="0">
                <a:solidFill>
                  <a:srgbClr val="00287D"/>
                </a:solidFill>
              </a:rPr>
              <a:t> (1)</a:t>
            </a:r>
          </a:p>
        </p:txBody>
      </p:sp>
    </p:spTree>
    <p:extLst>
      <p:ext uri="{BB962C8B-B14F-4D97-AF65-F5344CB8AC3E}">
        <p14:creationId xmlns:p14="http://schemas.microsoft.com/office/powerpoint/2010/main" val="3308134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DEAA0D-4149-4B81-B560-38AE4F9F61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Masaryk University – </a:t>
            </a:r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Arts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291981-BB3B-4B8A-8414-5AE07D48BC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AE95C5-3DC5-4E2E-9F15-A5314466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Arts</a:t>
            </a:r>
            <a:r>
              <a:rPr lang="cs-CZ" dirty="0"/>
              <a:t> </a:t>
            </a:r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1CB70F9A-90C6-4077-AD52-75487F6C003C}"/>
              </a:ext>
            </a:extLst>
          </p:cNvPr>
          <p:cNvSpPr txBox="1">
            <a:spLocks/>
          </p:cNvSpPr>
          <p:nvPr/>
        </p:nvSpPr>
        <p:spPr>
          <a:xfrm>
            <a:off x="720000" y="1171576"/>
            <a:ext cx="11004238" cy="50564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Font typeface="Arial" panose="020B0604020202020204" pitchFamily="34" charset="0"/>
              <a:buNone/>
            </a:pPr>
            <a:r>
              <a:rPr lang="cs-CZ" sz="1800" b="1" u="sng" kern="0" dirty="0">
                <a:solidFill>
                  <a:srgbClr val="00287D"/>
                </a:solidFill>
              </a:rPr>
              <a:t>Major </a:t>
            </a:r>
            <a:r>
              <a:rPr lang="cs-CZ" sz="1800" b="1" u="sng" kern="0" dirty="0" err="1">
                <a:solidFill>
                  <a:srgbClr val="00287D"/>
                </a:solidFill>
              </a:rPr>
              <a:t>projects</a:t>
            </a:r>
            <a:r>
              <a:rPr lang="cs-CZ" sz="1800" b="1" u="sng" kern="0" dirty="0">
                <a:solidFill>
                  <a:srgbClr val="00287D"/>
                </a:solidFill>
              </a:rPr>
              <a:t> </a:t>
            </a:r>
            <a:r>
              <a:rPr lang="cs-CZ" sz="1800" b="1" u="sng" kern="0" dirty="0" err="1">
                <a:solidFill>
                  <a:srgbClr val="00287D"/>
                </a:solidFill>
              </a:rPr>
              <a:t>implemented</a:t>
            </a:r>
            <a:r>
              <a:rPr lang="cs-CZ" sz="1800" b="1" u="sng" kern="0" dirty="0">
                <a:solidFill>
                  <a:srgbClr val="00287D"/>
                </a:solidFill>
              </a:rPr>
              <a:t> in 2021:</a:t>
            </a:r>
          </a:p>
          <a:p>
            <a:pPr marL="72000" indent="0" fontAlgn="t">
              <a:buNone/>
            </a:pPr>
            <a:r>
              <a:rPr lang="cs-CZ" sz="1800" b="1" i="1" kern="0" dirty="0">
                <a:solidFill>
                  <a:srgbClr val="00287D"/>
                </a:solidFill>
              </a:rPr>
              <a:t>H2020/ERC: </a:t>
            </a:r>
          </a:p>
          <a:p>
            <a:pPr marL="72000" indent="0" fontAlgn="t">
              <a:buNone/>
            </a:pPr>
            <a:r>
              <a:rPr lang="cs-CZ" sz="1800" b="1" dirty="0">
                <a:solidFill>
                  <a:srgbClr val="00287D"/>
                </a:solidFill>
              </a:rPr>
              <a:t>- </a:t>
            </a:r>
            <a:r>
              <a:rPr lang="en-US" sz="1800" b="1" dirty="0">
                <a:solidFill>
                  <a:srgbClr val="00287D"/>
                </a:solidFill>
              </a:rPr>
              <a:t>Continuity and Rupture in Central European Art and Architecture, 1918-1939</a:t>
            </a:r>
            <a:r>
              <a:rPr lang="cs-CZ" sz="1800" b="1" dirty="0">
                <a:solidFill>
                  <a:srgbClr val="00287D"/>
                </a:solidFill>
              </a:rPr>
              <a:t> </a:t>
            </a:r>
            <a:r>
              <a:rPr lang="cs-CZ" sz="1800" dirty="0">
                <a:solidFill>
                  <a:srgbClr val="00287D"/>
                </a:solidFill>
              </a:rPr>
              <a:t>(</a:t>
            </a:r>
            <a:r>
              <a:rPr lang="en-US" sz="1800" dirty="0" err="1">
                <a:solidFill>
                  <a:srgbClr val="00287D"/>
                </a:solidFill>
              </a:rPr>
              <a:t>Rampley</a:t>
            </a:r>
            <a:r>
              <a:rPr lang="en-US" sz="1800" dirty="0">
                <a:solidFill>
                  <a:srgbClr val="00287D"/>
                </a:solidFill>
              </a:rPr>
              <a:t> Matthew, B.A., Ph.D.</a:t>
            </a:r>
            <a:r>
              <a:rPr lang="cs-CZ" sz="1800" dirty="0">
                <a:solidFill>
                  <a:srgbClr val="00287D"/>
                </a:solidFill>
              </a:rPr>
              <a:t>)</a:t>
            </a:r>
          </a:p>
          <a:p>
            <a:pPr marL="72000" indent="0">
              <a:buNone/>
            </a:pPr>
            <a:r>
              <a:rPr lang="cs-CZ" sz="1800" b="1" kern="0" dirty="0">
                <a:solidFill>
                  <a:srgbClr val="00287D"/>
                </a:solidFill>
              </a:rPr>
              <a:t>- </a:t>
            </a:r>
            <a:r>
              <a:rPr lang="en-US" sz="1800" b="1" kern="0" dirty="0">
                <a:solidFill>
                  <a:srgbClr val="00287D"/>
                </a:solidFill>
              </a:rPr>
              <a:t>Networks of Dissent: Computational Modelling of Dissident and Inquisitorial Cultures in Medieval Europe</a:t>
            </a:r>
            <a:r>
              <a:rPr lang="cs-CZ" sz="1800" b="1" kern="0" dirty="0">
                <a:solidFill>
                  <a:srgbClr val="00287D"/>
                </a:solidFill>
              </a:rPr>
              <a:t> </a:t>
            </a:r>
            <a:r>
              <a:rPr lang="cs-CZ" sz="1800" kern="0" dirty="0">
                <a:solidFill>
                  <a:srgbClr val="00287D"/>
                </a:solidFill>
              </a:rPr>
              <a:t>(</a:t>
            </a:r>
            <a:r>
              <a:rPr lang="cs-CZ" sz="1800" kern="0" dirty="0" err="1">
                <a:solidFill>
                  <a:srgbClr val="00287D"/>
                </a:solidFill>
              </a:rPr>
              <a:t>Zbíral</a:t>
            </a:r>
            <a:r>
              <a:rPr lang="cs-CZ" sz="1800" kern="0" dirty="0">
                <a:solidFill>
                  <a:srgbClr val="00287D"/>
                </a:solidFill>
              </a:rPr>
              <a:t> David, Ph.D. ) </a:t>
            </a:r>
          </a:p>
          <a:p>
            <a:pPr marL="72000" indent="0">
              <a:buNone/>
            </a:pPr>
            <a:r>
              <a:rPr lang="cs-CZ" sz="1800" b="1" i="1" kern="0" dirty="0">
                <a:solidFill>
                  <a:srgbClr val="00287D"/>
                </a:solidFill>
              </a:rPr>
              <a:t>H2020 / Marie </a:t>
            </a:r>
            <a:r>
              <a:rPr lang="cs-CZ" sz="1800" b="1" i="1" kern="0" dirty="0" err="1">
                <a:solidFill>
                  <a:srgbClr val="00287D"/>
                </a:solidFill>
              </a:rPr>
              <a:t>Skłodowska</a:t>
            </a:r>
            <a:r>
              <a:rPr lang="cs-CZ" sz="1800" b="1" i="1" kern="0" dirty="0">
                <a:solidFill>
                  <a:srgbClr val="00287D"/>
                </a:solidFill>
              </a:rPr>
              <a:t>-Curie </a:t>
            </a:r>
            <a:r>
              <a:rPr lang="cs-CZ" sz="1800" b="1" i="1" kern="0" dirty="0" err="1">
                <a:solidFill>
                  <a:srgbClr val="00287D"/>
                </a:solidFill>
              </a:rPr>
              <a:t>Actions</a:t>
            </a:r>
            <a:r>
              <a:rPr lang="cs-CZ" sz="1800" b="1" i="1" kern="0" dirty="0">
                <a:solidFill>
                  <a:srgbClr val="00287D"/>
                </a:solidFill>
              </a:rPr>
              <a:t>: </a:t>
            </a:r>
          </a:p>
          <a:p>
            <a:pPr marL="72000" indent="0">
              <a:buNone/>
            </a:pPr>
            <a:r>
              <a:rPr lang="cs-CZ" sz="1800" b="1" kern="0" dirty="0">
                <a:solidFill>
                  <a:srgbClr val="00287D"/>
                </a:solidFill>
              </a:rPr>
              <a:t>- </a:t>
            </a:r>
            <a:r>
              <a:rPr lang="en-US" sz="1800" b="1" kern="0" dirty="0" err="1">
                <a:solidFill>
                  <a:srgbClr val="00287D"/>
                </a:solidFill>
              </a:rPr>
              <a:t>Conques</a:t>
            </a:r>
            <a:r>
              <a:rPr lang="en-US" sz="1800" b="1" kern="0" dirty="0">
                <a:solidFill>
                  <a:srgbClr val="00287D"/>
                </a:solidFill>
              </a:rPr>
              <a:t> in the Global World. Transferring Knowledge: from Material to Immaterial Heritage</a:t>
            </a:r>
            <a:r>
              <a:rPr lang="cs-CZ" sz="1800" b="1" kern="0" dirty="0">
                <a:solidFill>
                  <a:srgbClr val="00287D"/>
                </a:solidFill>
              </a:rPr>
              <a:t> </a:t>
            </a:r>
            <a:r>
              <a:rPr lang="cs-CZ" sz="1800" kern="0" dirty="0">
                <a:solidFill>
                  <a:srgbClr val="00287D"/>
                </a:solidFill>
              </a:rPr>
              <a:t>(</a:t>
            </a:r>
            <a:r>
              <a:rPr lang="cs-CZ" sz="1800" kern="0" dirty="0" err="1">
                <a:solidFill>
                  <a:srgbClr val="00287D"/>
                </a:solidFill>
              </a:rPr>
              <a:t>Foletti</a:t>
            </a:r>
            <a:r>
              <a:rPr lang="cs-CZ" sz="1800" kern="0" dirty="0">
                <a:solidFill>
                  <a:srgbClr val="00287D"/>
                </a:solidFill>
              </a:rPr>
              <a:t> Ivan, </a:t>
            </a:r>
            <a:r>
              <a:rPr lang="fr-FR" sz="1800" kern="0" dirty="0">
                <a:solidFill>
                  <a:srgbClr val="00287D"/>
                </a:solidFill>
              </a:rPr>
              <a:t>prof., MA, Docteur ès Lettres</a:t>
            </a:r>
            <a:r>
              <a:rPr lang="cs-CZ" sz="1800" kern="0" dirty="0">
                <a:solidFill>
                  <a:srgbClr val="00287D"/>
                </a:solidFill>
              </a:rPr>
              <a:t>) </a:t>
            </a:r>
          </a:p>
          <a:p>
            <a:pPr marL="72000" indent="0">
              <a:buNone/>
            </a:pPr>
            <a:r>
              <a:rPr lang="cs-CZ" sz="1800" b="1" i="1" kern="0" dirty="0">
                <a:solidFill>
                  <a:srgbClr val="00287D"/>
                </a:solidFill>
              </a:rPr>
              <a:t>International </a:t>
            </a:r>
            <a:r>
              <a:rPr lang="cs-CZ" sz="1800" b="1" i="1" kern="0" dirty="0" err="1">
                <a:solidFill>
                  <a:srgbClr val="00287D"/>
                </a:solidFill>
              </a:rPr>
              <a:t>Visegrad</a:t>
            </a:r>
            <a:r>
              <a:rPr lang="cs-CZ" sz="1800" b="1" i="1" kern="0" dirty="0">
                <a:solidFill>
                  <a:srgbClr val="00287D"/>
                </a:solidFill>
              </a:rPr>
              <a:t> </a:t>
            </a:r>
            <a:r>
              <a:rPr lang="cs-CZ" sz="1800" b="1" i="1" kern="0" dirty="0" err="1">
                <a:solidFill>
                  <a:srgbClr val="00287D"/>
                </a:solidFill>
              </a:rPr>
              <a:t>Fund</a:t>
            </a:r>
            <a:r>
              <a:rPr lang="cs-CZ" sz="1800" b="1" i="1" kern="0" dirty="0">
                <a:solidFill>
                  <a:srgbClr val="00287D"/>
                </a:solidFill>
              </a:rPr>
              <a:t>:</a:t>
            </a:r>
          </a:p>
          <a:p>
            <a:pPr marL="72000" indent="0">
              <a:buNone/>
            </a:pPr>
            <a:r>
              <a:rPr lang="cs-CZ" sz="1800" b="1" kern="0" dirty="0">
                <a:solidFill>
                  <a:srgbClr val="00287D"/>
                </a:solidFill>
              </a:rPr>
              <a:t>- </a:t>
            </a:r>
            <a:r>
              <a:rPr lang="en-US" sz="1800" b="1" kern="0" dirty="0">
                <a:solidFill>
                  <a:srgbClr val="00287D"/>
                </a:solidFill>
              </a:rPr>
              <a:t>Shakespeare in Central Europe after 1989: common heritage and regional identity</a:t>
            </a:r>
            <a:r>
              <a:rPr lang="cs-CZ" sz="1800" b="1" kern="0" dirty="0">
                <a:solidFill>
                  <a:srgbClr val="00287D"/>
                </a:solidFill>
              </a:rPr>
              <a:t> </a:t>
            </a:r>
            <a:r>
              <a:rPr lang="cs-CZ" sz="1800" kern="0" dirty="0">
                <a:solidFill>
                  <a:srgbClr val="00287D"/>
                </a:solidFill>
              </a:rPr>
              <a:t>(Havlíčková </a:t>
            </a:r>
            <a:r>
              <a:rPr lang="cs-CZ" sz="1800" kern="0" dirty="0" err="1">
                <a:solidFill>
                  <a:srgbClr val="00287D"/>
                </a:solidFill>
              </a:rPr>
              <a:t>Kysová</a:t>
            </a:r>
            <a:r>
              <a:rPr lang="cs-CZ" sz="1800" kern="0" dirty="0">
                <a:solidFill>
                  <a:srgbClr val="00287D"/>
                </a:solidFill>
              </a:rPr>
              <a:t> Šárka, M.A., Ph.D.)</a:t>
            </a:r>
          </a:p>
          <a:p>
            <a:pPr marL="72000" indent="0">
              <a:buNone/>
            </a:pPr>
            <a:endParaRPr lang="cs-CZ" kern="0" dirty="0">
              <a:solidFill>
                <a:srgbClr val="00287D"/>
              </a:solidFill>
            </a:endParaRPr>
          </a:p>
          <a:p>
            <a:pPr marL="72000" indent="0">
              <a:buFont typeface="Arial" panose="020B0604020202020204" pitchFamily="34" charset="0"/>
              <a:buNone/>
            </a:pPr>
            <a:endParaRPr lang="cs-CZ" sz="2000" kern="0" dirty="0"/>
          </a:p>
        </p:txBody>
      </p:sp>
    </p:spTree>
    <p:extLst>
      <p:ext uri="{BB962C8B-B14F-4D97-AF65-F5344CB8AC3E}">
        <p14:creationId xmlns:p14="http://schemas.microsoft.com/office/powerpoint/2010/main" val="337816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9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noProof="0" dirty="0"/>
              <a:t>Masaryk University – </a:t>
            </a:r>
            <a:r>
              <a:rPr lang="cs-CZ" noProof="0" dirty="0" err="1"/>
              <a:t>Faculty</a:t>
            </a:r>
            <a:r>
              <a:rPr lang="cs-CZ" noProof="0" dirty="0"/>
              <a:t> </a:t>
            </a:r>
            <a:r>
              <a:rPr lang="cs-CZ" noProof="0" dirty="0" err="1"/>
              <a:t>of</a:t>
            </a:r>
            <a:r>
              <a:rPr lang="cs-CZ" noProof="0" dirty="0"/>
              <a:t> </a:t>
            </a:r>
            <a:r>
              <a:rPr lang="cs-CZ" noProof="0" dirty="0" err="1"/>
              <a:t>Arts</a:t>
            </a:r>
            <a:endParaRPr lang="en-GB" noProof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078598" y="151003"/>
            <a:ext cx="39444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cs-CZ" sz="1600" kern="0" dirty="0">
              <a:solidFill>
                <a:srgbClr val="00287D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kern="0" dirty="0">
                <a:solidFill>
                  <a:srgbClr val="00287D"/>
                </a:solidFill>
              </a:rPr>
              <a:t>      </a:t>
            </a:r>
            <a:r>
              <a:rPr lang="cs-CZ" sz="1600" kern="0" dirty="0" err="1">
                <a:solidFill>
                  <a:srgbClr val="00287D"/>
                </a:solidFill>
              </a:rPr>
              <a:t>foamuni</a:t>
            </a:r>
            <a:endParaRPr lang="cs-CZ" sz="1600" kern="0" dirty="0">
              <a:solidFill>
                <a:srgbClr val="00287D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600" kern="0" dirty="0">
              <a:solidFill>
                <a:srgbClr val="00287D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600" kern="0" dirty="0">
              <a:solidFill>
                <a:srgbClr val="00287D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600" kern="0" dirty="0">
              <a:solidFill>
                <a:srgbClr val="00287D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600" kern="0" dirty="0">
              <a:solidFill>
                <a:srgbClr val="00287D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600" kern="0" dirty="0">
              <a:solidFill>
                <a:srgbClr val="00287D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600" kern="0" dirty="0">
              <a:solidFill>
                <a:srgbClr val="00287D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600" kern="0" dirty="0">
              <a:solidFill>
                <a:srgbClr val="00287D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600" kern="0" dirty="0">
              <a:solidFill>
                <a:srgbClr val="00287D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600" kern="0" dirty="0">
              <a:solidFill>
                <a:srgbClr val="00287D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600" kern="0" dirty="0">
              <a:solidFill>
                <a:srgbClr val="00287D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kern="0" dirty="0">
                <a:solidFill>
                  <a:srgbClr val="00287D"/>
                </a:solidFill>
              </a:rPr>
              <a:t>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kern="0" dirty="0">
                <a:solidFill>
                  <a:srgbClr val="00287D"/>
                </a:solidFill>
              </a:rPr>
              <a:t>      </a:t>
            </a:r>
            <a:r>
              <a:rPr lang="cs-CZ" sz="1600" kern="0" dirty="0" err="1">
                <a:solidFill>
                  <a:srgbClr val="00287D"/>
                </a:solidFill>
              </a:rPr>
              <a:t>FacultyofArtsMasarykUniversity</a:t>
            </a:r>
            <a:endParaRPr lang="cs-CZ" sz="1600" kern="0" dirty="0">
              <a:solidFill>
                <a:srgbClr val="00287D"/>
              </a:solidFill>
            </a:endParaRPr>
          </a:p>
          <a:p>
            <a:r>
              <a:rPr lang="cs-CZ" sz="1600" b="1" kern="0" dirty="0">
                <a:solidFill>
                  <a:srgbClr val="00287D"/>
                </a:solidFill>
                <a:latin typeface="+mn-lt"/>
              </a:rPr>
              <a:t>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261" y="378000"/>
            <a:ext cx="291220" cy="29122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813290" cy="4966284"/>
          </a:xfrm>
          <a:prstGeom prst="rect">
            <a:avLst/>
          </a:prstGeom>
        </p:spPr>
      </p:pic>
      <p:pic>
        <p:nvPicPr>
          <p:cNvPr id="2" name="Obrázek 4">
            <a:extLst>
              <a:ext uri="{FF2B5EF4-FFF2-40B4-BE49-F238E27FC236}">
                <a16:creationId xmlns:a16="http://schemas.microsoft.com/office/drawing/2014/main" id="{2D7FBA20-1769-DCA6-2633-578FD8369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261" y="744269"/>
            <a:ext cx="2270823" cy="231084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E902D32-D6FF-8FC1-DFE8-C865101650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261" y="3311661"/>
            <a:ext cx="291220" cy="291220"/>
          </a:xfrm>
          <a:prstGeom prst="rect">
            <a:avLst/>
          </a:prstGeom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6B27836E-D9C2-6606-DD3B-8F42DA843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1261" y="3695359"/>
            <a:ext cx="2222561" cy="233847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D94427C-BEC3-B8FC-3D55-885AF5BCFADB}"/>
              </a:ext>
            </a:extLst>
          </p:cNvPr>
          <p:cNvSpPr txBox="1"/>
          <p:nvPr/>
        </p:nvSpPr>
        <p:spPr>
          <a:xfrm>
            <a:off x="414000" y="5084753"/>
            <a:ext cx="6094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sz="2400" kern="0" dirty="0">
                <a:solidFill>
                  <a:srgbClr val="002060"/>
                </a:solidFill>
                <a:latin typeface="+mj-lt"/>
                <a:hlinkClick r:id="rId7"/>
              </a:rPr>
              <a:t>www.muni.cz</a:t>
            </a:r>
            <a:r>
              <a:rPr lang="cs-CZ" sz="2400" kern="0" dirty="0">
                <a:solidFill>
                  <a:srgbClr val="002060"/>
                </a:solidFill>
                <a:latin typeface="+mj-lt"/>
              </a:rPr>
              <a:t>		</a:t>
            </a:r>
            <a:r>
              <a:rPr lang="cs-CZ" sz="2400" kern="0" dirty="0">
                <a:solidFill>
                  <a:srgbClr val="002060"/>
                </a:solidFill>
                <a:latin typeface="+mj-lt"/>
                <a:hlinkClick r:id="rId8"/>
              </a:rPr>
              <a:t>www.phil.muni.cz</a:t>
            </a:r>
            <a:endParaRPr lang="cs-CZ" sz="2400" kern="0" dirty="0">
              <a:solidFill>
                <a:srgbClr val="002060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kern="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173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0339FA-6295-48ED-B5D7-D49940330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Czech Republic in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endParaRPr lang="en-GB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37AE84-128C-4C83-9C08-01295AC92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10,5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inhabitants</a:t>
            </a:r>
            <a:endParaRPr lang="cs-CZ" sz="20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ages</a:t>
            </a:r>
            <a:endParaRPr lang="cs-CZ" sz="20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</a:t>
            </a:r>
            <a:endParaRPr lang="cs-CZ" sz="20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cs-CZ" sz="2000" baseline="30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safest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country in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endParaRPr lang="cs-CZ" sz="20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Cradle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genetics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lenses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turbine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nanofibers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many more (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cubes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lager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beer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0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0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50DD70D-81BD-499C-AE57-C9C6A839E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3" r="3852" b="36097"/>
          <a:stretch/>
        </p:blipFill>
        <p:spPr>
          <a:xfrm>
            <a:off x="0" y="4202723"/>
            <a:ext cx="12192000" cy="265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58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17FA89E-C4E8-40AC-AEF3-6866302EA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03CAFF1D-3D76-4307-B784-4E901DDFC2AF}"/>
              </a:ext>
            </a:extLst>
          </p:cNvPr>
          <p:cNvSpPr/>
          <p:nvPr/>
        </p:nvSpPr>
        <p:spPr>
          <a:xfrm>
            <a:off x="6722626" y="3967432"/>
            <a:ext cx="82378" cy="82378"/>
          </a:xfrm>
          <a:prstGeom prst="ellipse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1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Arts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5662693" cy="430139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87D"/>
                </a:solidFill>
              </a:rPr>
              <a:t>Founded in 1919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87D"/>
                </a:solidFill>
              </a:rPr>
              <a:t>The largest MU faculty </a:t>
            </a:r>
            <a:endParaRPr lang="cs-CZ" sz="2400" dirty="0">
              <a:solidFill>
                <a:srgbClr val="00287D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87D"/>
                </a:solidFill>
              </a:rPr>
              <a:t>Traditional humanities-oriented disciplines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>
                <a:solidFill>
                  <a:srgbClr val="00287D"/>
                </a:solidFill>
              </a:rPr>
              <a:t>Growing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number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of</a:t>
            </a:r>
            <a:r>
              <a:rPr lang="cs-CZ" sz="2400" dirty="0">
                <a:solidFill>
                  <a:srgbClr val="00287D"/>
                </a:solidFill>
              </a:rPr>
              <a:t> p</a:t>
            </a:r>
            <a:r>
              <a:rPr lang="en-GB" sz="2400" dirty="0" err="1">
                <a:solidFill>
                  <a:srgbClr val="00287D"/>
                </a:solidFill>
              </a:rPr>
              <a:t>rograms</a:t>
            </a:r>
            <a:r>
              <a:rPr lang="en-GB" sz="2400" dirty="0">
                <a:solidFill>
                  <a:srgbClr val="00287D"/>
                </a:solidFill>
              </a:rPr>
              <a:t> taught </a:t>
            </a:r>
            <a:br>
              <a:rPr lang="cs-CZ" sz="2400" dirty="0">
                <a:solidFill>
                  <a:srgbClr val="00287D"/>
                </a:solidFill>
              </a:rPr>
            </a:br>
            <a:r>
              <a:rPr lang="en-GB" sz="2400" dirty="0">
                <a:solidFill>
                  <a:srgbClr val="00287D"/>
                </a:solidFill>
              </a:rPr>
              <a:t>in English</a:t>
            </a:r>
            <a:endParaRPr lang="cs-CZ" sz="2400" dirty="0">
              <a:solidFill>
                <a:srgbClr val="00287D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00287D"/>
                </a:solidFill>
              </a:rPr>
              <a:t>E-</a:t>
            </a:r>
            <a:r>
              <a:rPr lang="cs-CZ" sz="2400" dirty="0" err="1">
                <a:solidFill>
                  <a:srgbClr val="00287D"/>
                </a:solidFill>
              </a:rPr>
              <a:t>sources</a:t>
            </a:r>
            <a:endParaRPr lang="en-GB" sz="2400" dirty="0">
              <a:solidFill>
                <a:srgbClr val="00287D"/>
              </a:solidFill>
            </a:endParaRPr>
          </a:p>
          <a:p>
            <a:endParaRPr lang="cs-CZ" dirty="0"/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noProof="0" dirty="0"/>
              <a:t>Masaryk University – </a:t>
            </a:r>
            <a:r>
              <a:rPr lang="cs-CZ" noProof="0" dirty="0" err="1"/>
              <a:t>Faculty</a:t>
            </a:r>
            <a:r>
              <a:rPr lang="cs-CZ" noProof="0" dirty="0"/>
              <a:t> </a:t>
            </a:r>
            <a:r>
              <a:rPr lang="cs-CZ" noProof="0" dirty="0" err="1"/>
              <a:t>of</a:t>
            </a:r>
            <a:r>
              <a:rPr lang="cs-CZ" noProof="0" dirty="0"/>
              <a:t> </a:t>
            </a:r>
            <a:r>
              <a:rPr lang="cs-CZ" noProof="0" dirty="0" err="1"/>
              <a:t>Arts</a:t>
            </a:r>
            <a:endParaRPr lang="en-GB" noProof="0" dirty="0"/>
          </a:p>
        </p:txBody>
      </p:sp>
      <p:pic>
        <p:nvPicPr>
          <p:cNvPr id="7" name="Zástupný symbol pro obsah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878" y="0"/>
            <a:ext cx="5314123" cy="353705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7878" y="3581607"/>
            <a:ext cx="5303619" cy="327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36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Faculty of Arts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439501"/>
            <a:ext cx="5768264" cy="4392499"/>
          </a:xfrm>
        </p:spPr>
        <p:txBody>
          <a:bodyPr/>
          <a:lstStyle/>
          <a:p>
            <a:r>
              <a:rPr lang="cs-CZ" sz="2400" dirty="0" err="1">
                <a:solidFill>
                  <a:srgbClr val="00287D"/>
                </a:solidFill>
              </a:rPr>
              <a:t>Philology</a:t>
            </a:r>
            <a:endParaRPr lang="cs-CZ" sz="2400" dirty="0">
              <a:solidFill>
                <a:srgbClr val="00287D"/>
              </a:solidFill>
            </a:endParaRPr>
          </a:p>
          <a:p>
            <a:r>
              <a:rPr lang="cs-CZ" sz="2400" dirty="0" err="1">
                <a:solidFill>
                  <a:srgbClr val="00287D"/>
                </a:solidFill>
              </a:rPr>
              <a:t>Historical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Sciences</a:t>
            </a:r>
            <a:endParaRPr lang="cs-CZ" sz="2400" dirty="0">
              <a:solidFill>
                <a:srgbClr val="00287D"/>
              </a:solidFill>
            </a:endParaRPr>
          </a:p>
          <a:p>
            <a:r>
              <a:rPr lang="cs-CZ" sz="2400" dirty="0">
                <a:solidFill>
                  <a:srgbClr val="00287D"/>
                </a:solidFill>
              </a:rPr>
              <a:t>General </a:t>
            </a:r>
            <a:r>
              <a:rPr lang="cs-CZ" sz="2400" dirty="0" err="1">
                <a:solidFill>
                  <a:srgbClr val="00287D"/>
                </a:solidFill>
              </a:rPr>
              <a:t>Theory</a:t>
            </a:r>
            <a:r>
              <a:rPr lang="cs-CZ" sz="2400" dirty="0">
                <a:solidFill>
                  <a:srgbClr val="00287D"/>
                </a:solidFill>
              </a:rPr>
              <a:t> and </a:t>
            </a:r>
            <a:br>
              <a:rPr lang="cs-CZ" sz="2400" dirty="0">
                <a:solidFill>
                  <a:srgbClr val="00287D"/>
                </a:solidFill>
              </a:rPr>
            </a:br>
            <a:r>
              <a:rPr lang="cs-CZ" sz="2400" dirty="0" err="1">
                <a:solidFill>
                  <a:srgbClr val="00287D"/>
                </a:solidFill>
              </a:rPr>
              <a:t>History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of</a:t>
            </a:r>
            <a:r>
              <a:rPr lang="cs-CZ" sz="2400" dirty="0">
                <a:solidFill>
                  <a:srgbClr val="00287D"/>
                </a:solidFill>
              </a:rPr>
              <a:t> </a:t>
            </a:r>
            <a:r>
              <a:rPr lang="cs-CZ" sz="2400" dirty="0" err="1">
                <a:solidFill>
                  <a:srgbClr val="00287D"/>
                </a:solidFill>
              </a:rPr>
              <a:t>Arts</a:t>
            </a:r>
            <a:r>
              <a:rPr lang="cs-CZ" sz="2400" dirty="0">
                <a:solidFill>
                  <a:srgbClr val="00287D"/>
                </a:solidFill>
              </a:rPr>
              <a:t> and </a:t>
            </a:r>
            <a:r>
              <a:rPr lang="cs-CZ" sz="2400" dirty="0" err="1">
                <a:solidFill>
                  <a:srgbClr val="00287D"/>
                </a:solidFill>
              </a:rPr>
              <a:t>Culture</a:t>
            </a:r>
            <a:endParaRPr lang="cs-CZ" sz="2400" dirty="0">
              <a:solidFill>
                <a:srgbClr val="00287D"/>
              </a:solidFill>
            </a:endParaRPr>
          </a:p>
          <a:p>
            <a:r>
              <a:rPr lang="cs-CZ" sz="2400" dirty="0" err="1">
                <a:solidFill>
                  <a:srgbClr val="00287D"/>
                </a:solidFill>
              </a:rPr>
              <a:t>Humanities</a:t>
            </a:r>
            <a:endParaRPr lang="cs-CZ" sz="2400" dirty="0">
              <a:solidFill>
                <a:srgbClr val="00287D"/>
              </a:solidFill>
            </a:endParaRPr>
          </a:p>
          <a:p>
            <a:r>
              <a:rPr lang="cs-CZ" sz="2400" dirty="0">
                <a:solidFill>
                  <a:srgbClr val="00287D"/>
                </a:solidFill>
              </a:rPr>
              <a:t>Psychology</a:t>
            </a:r>
          </a:p>
          <a:p>
            <a:r>
              <a:rPr lang="cs-CZ" sz="2400" dirty="0">
                <a:solidFill>
                  <a:srgbClr val="00287D"/>
                </a:solidFill>
              </a:rPr>
              <a:t>Pedagogy</a:t>
            </a:r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noProof="0" dirty="0"/>
              <a:t>Masaryk University – </a:t>
            </a:r>
            <a:r>
              <a:rPr lang="cs-CZ" noProof="0" dirty="0" err="1"/>
              <a:t>Faculty</a:t>
            </a:r>
            <a:r>
              <a:rPr lang="cs-CZ" noProof="0" dirty="0"/>
              <a:t> </a:t>
            </a:r>
            <a:r>
              <a:rPr lang="cs-CZ" noProof="0" dirty="0" err="1"/>
              <a:t>of</a:t>
            </a:r>
            <a:r>
              <a:rPr lang="cs-CZ" noProof="0" dirty="0"/>
              <a:t> </a:t>
            </a:r>
            <a:r>
              <a:rPr lang="cs-CZ" noProof="0" dirty="0" err="1"/>
              <a:t>Arts</a:t>
            </a:r>
            <a:endParaRPr lang="en-GB" noProof="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75" y="0"/>
            <a:ext cx="7251825" cy="483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83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obsah 13"/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4535998"/>
          </a:xfrm>
        </p:spPr>
        <p:txBody>
          <a:bodyPr/>
          <a:lstStyle/>
          <a:p>
            <a:r>
              <a:rPr lang="cs-CZ" sz="3600" dirty="0">
                <a:solidFill>
                  <a:srgbClr val="00287D"/>
                </a:solidFill>
              </a:rPr>
              <a:t>200+ </a:t>
            </a:r>
            <a:r>
              <a:rPr lang="cs-CZ" sz="3600" dirty="0" err="1">
                <a:solidFill>
                  <a:srgbClr val="00287D"/>
                </a:solidFill>
              </a:rPr>
              <a:t>Courses</a:t>
            </a:r>
            <a:r>
              <a:rPr lang="cs-CZ" sz="3600" dirty="0">
                <a:solidFill>
                  <a:srgbClr val="00287D"/>
                </a:solidFill>
              </a:rPr>
              <a:t> in </a:t>
            </a:r>
            <a:r>
              <a:rPr lang="cs-CZ" sz="3600" dirty="0" err="1">
                <a:solidFill>
                  <a:srgbClr val="00287D"/>
                </a:solidFill>
              </a:rPr>
              <a:t>English</a:t>
            </a:r>
            <a:endParaRPr lang="cs-CZ" sz="3600" dirty="0">
              <a:solidFill>
                <a:srgbClr val="00287D"/>
              </a:solidFill>
            </a:endParaRPr>
          </a:p>
          <a:p>
            <a:endParaRPr lang="cs-CZ" sz="3600" dirty="0">
              <a:solidFill>
                <a:srgbClr val="00287D"/>
              </a:solidFill>
            </a:endParaRPr>
          </a:p>
          <a:p>
            <a:endParaRPr lang="cs-CZ" sz="3600" dirty="0">
              <a:solidFill>
                <a:srgbClr val="00287D"/>
              </a:solidFill>
            </a:endParaRPr>
          </a:p>
          <a:p>
            <a:r>
              <a:rPr lang="cs-CZ" sz="3600" dirty="0">
                <a:solidFill>
                  <a:srgbClr val="00287D"/>
                </a:solidFill>
              </a:rPr>
              <a:t>27 </a:t>
            </a:r>
            <a:r>
              <a:rPr lang="cs-CZ" sz="3600" dirty="0" err="1">
                <a:solidFill>
                  <a:srgbClr val="00287D"/>
                </a:solidFill>
              </a:rPr>
              <a:t>Departments</a:t>
            </a:r>
            <a:endParaRPr lang="cs-CZ" sz="3600" dirty="0">
              <a:solidFill>
                <a:srgbClr val="00287D"/>
              </a:solidFill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Masaryk University – </a:t>
            </a:r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Arts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15" name="Zástupný symbol pro obsah 14"/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3830612"/>
          </a:xfrm>
        </p:spPr>
        <p:txBody>
          <a:bodyPr/>
          <a:lstStyle/>
          <a:p>
            <a:r>
              <a:rPr lang="cs-CZ" sz="3600" dirty="0">
                <a:solidFill>
                  <a:srgbClr val="00287D"/>
                </a:solidFill>
              </a:rPr>
              <a:t>6</a:t>
            </a:r>
            <a:r>
              <a:rPr lang="cs-CZ" sz="3600">
                <a:solidFill>
                  <a:srgbClr val="00287D"/>
                </a:solidFill>
              </a:rPr>
              <a:t>,500</a:t>
            </a:r>
            <a:r>
              <a:rPr lang="en-GB" sz="3600" dirty="0">
                <a:solidFill>
                  <a:srgbClr val="00287D"/>
                </a:solidFill>
              </a:rPr>
              <a:t> students</a:t>
            </a:r>
            <a:r>
              <a:rPr lang="cs-CZ" sz="3600" dirty="0">
                <a:solidFill>
                  <a:srgbClr val="00287D"/>
                </a:solidFill>
              </a:rPr>
              <a:t> in Czech </a:t>
            </a:r>
            <a:r>
              <a:rPr lang="cs-CZ" sz="3600" dirty="0" err="1">
                <a:solidFill>
                  <a:srgbClr val="00287D"/>
                </a:solidFill>
              </a:rPr>
              <a:t>programs</a:t>
            </a:r>
            <a:endParaRPr lang="cs-CZ" sz="3600" dirty="0">
              <a:solidFill>
                <a:srgbClr val="00287D"/>
              </a:solidFill>
            </a:endParaRPr>
          </a:p>
          <a:p>
            <a:endParaRPr lang="cs-CZ" dirty="0">
              <a:solidFill>
                <a:srgbClr val="00287D"/>
              </a:solidFill>
            </a:endParaRPr>
          </a:p>
          <a:p>
            <a:r>
              <a:rPr lang="cs-CZ" sz="3600" dirty="0">
                <a:solidFill>
                  <a:srgbClr val="00287D"/>
                </a:solidFill>
              </a:rPr>
              <a:t>Faculty </a:t>
            </a:r>
            <a:r>
              <a:rPr lang="cs-CZ" sz="3600" dirty="0" err="1">
                <a:solidFill>
                  <a:srgbClr val="00287D"/>
                </a:solidFill>
              </a:rPr>
              <a:t>Library</a:t>
            </a:r>
            <a:endParaRPr lang="cs-CZ" sz="3600" dirty="0"/>
          </a:p>
          <a:p>
            <a:r>
              <a:rPr lang="cs-CZ" dirty="0">
                <a:solidFill>
                  <a:srgbClr val="00287D"/>
                </a:solidFill>
              </a:rPr>
              <a:t>816 000 </a:t>
            </a:r>
            <a:r>
              <a:rPr lang="cs-CZ" dirty="0" err="1">
                <a:solidFill>
                  <a:srgbClr val="00287D"/>
                </a:solidFill>
              </a:rPr>
              <a:t>books</a:t>
            </a:r>
            <a:endParaRPr lang="cs-CZ" dirty="0">
              <a:solidFill>
                <a:srgbClr val="00287D"/>
              </a:solidFill>
            </a:endParaRPr>
          </a:p>
        </p:txBody>
      </p:sp>
      <p:sp>
        <p:nvSpPr>
          <p:cNvPr id="16" name="Zástupný symbol pro obsah 15"/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4111269"/>
          </a:xfrm>
        </p:spPr>
        <p:txBody>
          <a:bodyPr/>
          <a:lstStyle/>
          <a:p>
            <a:r>
              <a:rPr lang="cs-CZ" sz="3600" dirty="0">
                <a:solidFill>
                  <a:srgbClr val="00287D"/>
                </a:solidFill>
              </a:rPr>
              <a:t>150 </a:t>
            </a:r>
            <a:r>
              <a:rPr lang="cs-CZ" sz="3600" dirty="0" err="1">
                <a:solidFill>
                  <a:srgbClr val="00287D"/>
                </a:solidFill>
              </a:rPr>
              <a:t>Research</a:t>
            </a:r>
            <a:r>
              <a:rPr lang="cs-CZ" sz="3600" dirty="0">
                <a:solidFill>
                  <a:srgbClr val="00287D"/>
                </a:solidFill>
              </a:rPr>
              <a:t> </a:t>
            </a:r>
            <a:r>
              <a:rPr lang="cs-CZ" sz="3600" dirty="0" err="1">
                <a:solidFill>
                  <a:srgbClr val="00287D"/>
                </a:solidFill>
              </a:rPr>
              <a:t>projects</a:t>
            </a:r>
            <a:endParaRPr lang="cs-CZ" sz="3600" dirty="0">
              <a:solidFill>
                <a:srgbClr val="00287D"/>
              </a:solidFill>
            </a:endParaRPr>
          </a:p>
          <a:p>
            <a:endParaRPr lang="cs-CZ" sz="3600" dirty="0">
              <a:solidFill>
                <a:srgbClr val="00287D"/>
              </a:solidFill>
            </a:endParaRPr>
          </a:p>
          <a:p>
            <a:endParaRPr lang="cs-CZ" sz="3600" dirty="0">
              <a:solidFill>
                <a:srgbClr val="00287D"/>
              </a:solidFill>
            </a:endParaRPr>
          </a:p>
          <a:p>
            <a:r>
              <a:rPr lang="cs-CZ" sz="3600" dirty="0">
                <a:solidFill>
                  <a:srgbClr val="00287D"/>
                </a:solidFill>
              </a:rPr>
              <a:t>150+ </a:t>
            </a:r>
            <a:r>
              <a:rPr lang="cs-CZ" sz="3600" dirty="0" err="1">
                <a:solidFill>
                  <a:srgbClr val="00287D"/>
                </a:solidFill>
              </a:rPr>
              <a:t>Foreign</a:t>
            </a:r>
            <a:r>
              <a:rPr lang="cs-CZ" sz="3600" dirty="0">
                <a:solidFill>
                  <a:srgbClr val="00287D"/>
                </a:solidFill>
              </a:rPr>
              <a:t> </a:t>
            </a:r>
            <a:r>
              <a:rPr lang="cs-CZ" sz="3600" dirty="0" err="1">
                <a:solidFill>
                  <a:srgbClr val="00287D"/>
                </a:solidFill>
              </a:rPr>
              <a:t>instructors</a:t>
            </a:r>
            <a:r>
              <a:rPr lang="cs-CZ" sz="3600" dirty="0">
                <a:solidFill>
                  <a:srgbClr val="00287D"/>
                </a:solidFill>
              </a:rPr>
              <a:t> </a:t>
            </a:r>
            <a:r>
              <a:rPr lang="cs-CZ" sz="3600" dirty="0" err="1">
                <a:solidFill>
                  <a:srgbClr val="00287D"/>
                </a:solidFill>
              </a:rPr>
              <a:t>each</a:t>
            </a:r>
            <a:r>
              <a:rPr lang="cs-CZ" sz="3600" dirty="0">
                <a:solidFill>
                  <a:srgbClr val="00287D"/>
                </a:solidFill>
              </a:rPr>
              <a:t> </a:t>
            </a:r>
            <a:r>
              <a:rPr lang="cs-CZ" sz="3600" dirty="0" err="1">
                <a:solidFill>
                  <a:srgbClr val="00287D"/>
                </a:solidFill>
              </a:rPr>
              <a:t>year</a:t>
            </a:r>
            <a:endParaRPr lang="cs-CZ" sz="3600" dirty="0">
              <a:solidFill>
                <a:srgbClr val="00287D"/>
              </a:solidFill>
            </a:endParaRPr>
          </a:p>
          <a:p>
            <a:endParaRPr lang="cs-CZ" dirty="0">
              <a:solidFill>
                <a:srgbClr val="00287D"/>
              </a:solidFill>
            </a:endParaRPr>
          </a:p>
          <a:p>
            <a:endParaRPr lang="cs-CZ" dirty="0">
              <a:solidFill>
                <a:srgbClr val="00287D"/>
              </a:solidFill>
            </a:endParaRPr>
          </a:p>
          <a:p>
            <a:endParaRPr lang="cs-CZ" dirty="0">
              <a:solidFill>
                <a:srgbClr val="00287D"/>
              </a:solidFill>
            </a:endParaRPr>
          </a:p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Faculty</a:t>
            </a:r>
            <a:r>
              <a:rPr lang="cs-CZ" dirty="0"/>
              <a:t> in </a:t>
            </a:r>
            <a:r>
              <a:rPr lang="cs-CZ" dirty="0" err="1"/>
              <a:t>Numbers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3014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82194" cy="507991"/>
          </a:xfrm>
        </p:spPr>
        <p:txBody>
          <a:bodyPr/>
          <a:lstStyle/>
          <a:p>
            <a:r>
              <a:rPr lang="cs-CZ" b="1" dirty="0">
                <a:solidFill>
                  <a:srgbClr val="00287D"/>
                </a:solidFill>
              </a:rPr>
              <a:t>MA study </a:t>
            </a:r>
            <a:r>
              <a:rPr lang="cs-CZ" b="1" dirty="0" err="1">
                <a:solidFill>
                  <a:srgbClr val="00287D"/>
                </a:solidFill>
              </a:rPr>
              <a:t>programs</a:t>
            </a:r>
            <a:endParaRPr lang="cs-CZ" b="1" dirty="0">
              <a:solidFill>
                <a:srgbClr val="00287D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Masaryk University – </a:t>
            </a:r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Arts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2"/>
          </p:nvPr>
        </p:nvSpPr>
        <p:spPr>
          <a:xfrm>
            <a:off x="719999" y="2585992"/>
            <a:ext cx="3312000" cy="32560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rgbClr val="00287D"/>
                </a:solidFill>
              </a:rPr>
              <a:t>In Czech</a:t>
            </a: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87D"/>
                </a:solidFill>
              </a:rPr>
              <a:t>Full-</a:t>
            </a:r>
            <a:r>
              <a:rPr lang="cs-CZ" sz="2800" dirty="0" err="1">
                <a:solidFill>
                  <a:srgbClr val="00287D"/>
                </a:solidFill>
              </a:rPr>
              <a:t>time</a:t>
            </a:r>
            <a:r>
              <a:rPr lang="cs-CZ" sz="2800" dirty="0">
                <a:solidFill>
                  <a:srgbClr val="00287D"/>
                </a:solidFill>
              </a:rPr>
              <a:t>: 45</a:t>
            </a: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87D"/>
                </a:solidFill>
              </a:rPr>
              <a:t>Part-</a:t>
            </a:r>
            <a:r>
              <a:rPr lang="cs-CZ" sz="2800" dirty="0" err="1">
                <a:solidFill>
                  <a:srgbClr val="00287D"/>
                </a:solidFill>
              </a:rPr>
              <a:t>time</a:t>
            </a:r>
            <a:r>
              <a:rPr lang="cs-CZ" sz="2800" dirty="0">
                <a:solidFill>
                  <a:srgbClr val="00287D"/>
                </a:solidFill>
              </a:rPr>
              <a:t>: 13</a:t>
            </a:r>
          </a:p>
          <a:p>
            <a:pPr>
              <a:lnSpc>
                <a:spcPct val="100000"/>
              </a:lnSpc>
            </a:pPr>
            <a:endParaRPr lang="cs-CZ" sz="2800" dirty="0">
              <a:solidFill>
                <a:srgbClr val="00287D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rgbClr val="00287D"/>
                </a:solidFill>
              </a:rPr>
              <a:t>In </a:t>
            </a:r>
            <a:r>
              <a:rPr lang="cs-CZ" sz="2800" b="1" dirty="0" err="1">
                <a:solidFill>
                  <a:srgbClr val="00287D"/>
                </a:solidFill>
              </a:rPr>
              <a:t>English</a:t>
            </a:r>
            <a:endParaRPr lang="cs-CZ" sz="2800" b="1" dirty="0">
              <a:solidFill>
                <a:srgbClr val="00287D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87D"/>
                </a:solidFill>
              </a:rPr>
              <a:t>Full-</a:t>
            </a:r>
            <a:r>
              <a:rPr lang="cs-CZ" sz="2800" dirty="0" err="1">
                <a:solidFill>
                  <a:srgbClr val="00287D"/>
                </a:solidFill>
              </a:rPr>
              <a:t>time</a:t>
            </a:r>
            <a:r>
              <a:rPr lang="cs-CZ" sz="2800" dirty="0">
                <a:solidFill>
                  <a:srgbClr val="00287D"/>
                </a:solidFill>
              </a:rPr>
              <a:t>: 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4440000" y="2585992"/>
            <a:ext cx="3312000" cy="32560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rgbClr val="00287D"/>
                </a:solidFill>
              </a:rPr>
              <a:t>In Czech</a:t>
            </a: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87D"/>
                </a:solidFill>
              </a:rPr>
              <a:t>Full-</a:t>
            </a:r>
            <a:r>
              <a:rPr lang="cs-CZ" sz="2800" dirty="0" err="1">
                <a:solidFill>
                  <a:srgbClr val="00287D"/>
                </a:solidFill>
              </a:rPr>
              <a:t>time</a:t>
            </a:r>
            <a:r>
              <a:rPr lang="cs-CZ" sz="2800" dirty="0">
                <a:solidFill>
                  <a:srgbClr val="00287D"/>
                </a:solidFill>
              </a:rPr>
              <a:t>: 57</a:t>
            </a: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87D"/>
                </a:solidFill>
              </a:rPr>
              <a:t>Part-</a:t>
            </a:r>
            <a:r>
              <a:rPr lang="cs-CZ" sz="2800" dirty="0" err="1">
                <a:solidFill>
                  <a:srgbClr val="00287D"/>
                </a:solidFill>
              </a:rPr>
              <a:t>time</a:t>
            </a:r>
            <a:r>
              <a:rPr lang="cs-CZ" sz="2800" dirty="0">
                <a:solidFill>
                  <a:srgbClr val="00287D"/>
                </a:solidFill>
              </a:rPr>
              <a:t>: 15</a:t>
            </a:r>
          </a:p>
          <a:p>
            <a:pPr>
              <a:lnSpc>
                <a:spcPct val="100000"/>
              </a:lnSpc>
            </a:pPr>
            <a:endParaRPr lang="cs-CZ" sz="2800" dirty="0">
              <a:solidFill>
                <a:srgbClr val="00287D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rgbClr val="00287D"/>
                </a:solidFill>
              </a:rPr>
              <a:t>In </a:t>
            </a:r>
            <a:r>
              <a:rPr lang="cs-CZ" sz="2800" b="1" dirty="0" err="1">
                <a:solidFill>
                  <a:srgbClr val="00287D"/>
                </a:solidFill>
              </a:rPr>
              <a:t>English</a:t>
            </a:r>
            <a:endParaRPr lang="cs-CZ" sz="2800" b="1" dirty="0">
              <a:solidFill>
                <a:srgbClr val="00287D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87D"/>
                </a:solidFill>
              </a:rPr>
              <a:t>Full-</a:t>
            </a:r>
            <a:r>
              <a:rPr lang="cs-CZ" sz="2800" dirty="0" err="1">
                <a:solidFill>
                  <a:srgbClr val="00287D"/>
                </a:solidFill>
              </a:rPr>
              <a:t>time</a:t>
            </a:r>
            <a:r>
              <a:rPr lang="cs-CZ" sz="2800" dirty="0">
                <a:solidFill>
                  <a:srgbClr val="00287D"/>
                </a:solidFill>
              </a:rPr>
              <a:t>: 4</a:t>
            </a:r>
          </a:p>
          <a:p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5"/>
          </p:nvPr>
        </p:nvSpPr>
        <p:spPr>
          <a:xfrm>
            <a:off x="8161200" y="2585992"/>
            <a:ext cx="3312000" cy="32560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rgbClr val="00287D"/>
                </a:solidFill>
              </a:rPr>
              <a:t>In Czech</a:t>
            </a: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87D"/>
                </a:solidFill>
              </a:rPr>
              <a:t>Full-</a:t>
            </a:r>
            <a:r>
              <a:rPr lang="cs-CZ" sz="2800" dirty="0" err="1">
                <a:solidFill>
                  <a:srgbClr val="00287D"/>
                </a:solidFill>
              </a:rPr>
              <a:t>time</a:t>
            </a:r>
            <a:r>
              <a:rPr lang="cs-CZ" sz="2800" dirty="0">
                <a:solidFill>
                  <a:srgbClr val="00287D"/>
                </a:solidFill>
              </a:rPr>
              <a:t>: 38</a:t>
            </a: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87D"/>
                </a:solidFill>
              </a:rPr>
              <a:t>Part-</a:t>
            </a:r>
            <a:r>
              <a:rPr lang="cs-CZ" sz="2800" dirty="0" err="1">
                <a:solidFill>
                  <a:srgbClr val="00287D"/>
                </a:solidFill>
              </a:rPr>
              <a:t>time</a:t>
            </a:r>
            <a:r>
              <a:rPr lang="cs-CZ" sz="2800" dirty="0">
                <a:solidFill>
                  <a:srgbClr val="00287D"/>
                </a:solidFill>
              </a:rPr>
              <a:t>: 39</a:t>
            </a:r>
          </a:p>
          <a:p>
            <a:pPr>
              <a:lnSpc>
                <a:spcPct val="100000"/>
              </a:lnSpc>
            </a:pPr>
            <a:endParaRPr lang="cs-CZ" sz="2800" dirty="0">
              <a:solidFill>
                <a:srgbClr val="00287D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rgbClr val="00287D"/>
                </a:solidFill>
              </a:rPr>
              <a:t>In </a:t>
            </a:r>
            <a:r>
              <a:rPr lang="cs-CZ" sz="2800" b="1" dirty="0" err="1">
                <a:solidFill>
                  <a:srgbClr val="00287D"/>
                </a:solidFill>
              </a:rPr>
              <a:t>English</a:t>
            </a:r>
            <a:endParaRPr lang="cs-CZ" sz="2800" b="1" dirty="0">
              <a:solidFill>
                <a:srgbClr val="00287D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87D"/>
                </a:solidFill>
              </a:rPr>
              <a:t>Full-</a:t>
            </a:r>
            <a:r>
              <a:rPr lang="cs-CZ" sz="2800" dirty="0" err="1">
                <a:solidFill>
                  <a:srgbClr val="00287D"/>
                </a:solidFill>
              </a:rPr>
              <a:t>time</a:t>
            </a:r>
            <a:r>
              <a:rPr lang="cs-CZ" sz="2800" dirty="0">
                <a:solidFill>
                  <a:srgbClr val="00287D"/>
                </a:solidFill>
              </a:rPr>
              <a:t>: 9</a:t>
            </a: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87D"/>
                </a:solidFill>
              </a:rPr>
              <a:t>Part-</a:t>
            </a:r>
            <a:r>
              <a:rPr lang="cs-CZ" sz="2800" dirty="0" err="1">
                <a:solidFill>
                  <a:srgbClr val="00287D"/>
                </a:solidFill>
              </a:rPr>
              <a:t>time</a:t>
            </a:r>
            <a:r>
              <a:rPr lang="cs-CZ" sz="2800" dirty="0">
                <a:solidFill>
                  <a:srgbClr val="00287D"/>
                </a:solidFill>
              </a:rPr>
              <a:t>: 8</a:t>
            </a:r>
          </a:p>
          <a:p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3"/>
          </p:nvPr>
        </p:nvSpPr>
        <p:spPr>
          <a:xfrm>
            <a:off x="719999" y="1692003"/>
            <a:ext cx="3311525" cy="507990"/>
          </a:xfrm>
        </p:spPr>
        <p:txBody>
          <a:bodyPr/>
          <a:lstStyle/>
          <a:p>
            <a:r>
              <a:rPr lang="cs-CZ" b="1" dirty="0">
                <a:solidFill>
                  <a:srgbClr val="00287D"/>
                </a:solidFill>
              </a:rPr>
              <a:t>BA study </a:t>
            </a:r>
            <a:r>
              <a:rPr lang="cs-CZ" b="1" dirty="0" err="1">
                <a:solidFill>
                  <a:srgbClr val="00287D"/>
                </a:solidFill>
              </a:rPr>
              <a:t>programs</a:t>
            </a:r>
            <a:endParaRPr lang="cs-CZ" b="1" dirty="0">
              <a:solidFill>
                <a:srgbClr val="00287D"/>
              </a:solidFill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537076" cy="507991"/>
          </a:xfrm>
        </p:spPr>
        <p:txBody>
          <a:bodyPr/>
          <a:lstStyle/>
          <a:p>
            <a:r>
              <a:rPr lang="cs-CZ" b="1" dirty="0">
                <a:solidFill>
                  <a:srgbClr val="00287D"/>
                </a:solidFill>
              </a:rPr>
              <a:t>PhD study </a:t>
            </a:r>
            <a:r>
              <a:rPr lang="cs-CZ" b="1" dirty="0" err="1">
                <a:solidFill>
                  <a:srgbClr val="00287D"/>
                </a:solidFill>
              </a:rPr>
              <a:t>programs</a:t>
            </a:r>
            <a:endParaRPr lang="cs-CZ" b="1" dirty="0">
              <a:solidFill>
                <a:srgbClr val="00287D"/>
              </a:solidFill>
            </a:endParaRPr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Programs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6458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53A90EE-C88D-AC0D-085E-60EE19301B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Masaryk University – Faculty of Arts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AD96F8-5478-2862-343D-5548E76A0B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5" name="Obrázek 4" descr="Obsah obrázku budova, exteriér, obloha, tráva">
            <a:extLst>
              <a:ext uri="{FF2B5EF4-FFF2-40B4-BE49-F238E27FC236}">
                <a16:creationId xmlns:a16="http://schemas.microsoft.com/office/drawing/2014/main" id="{349F6799-DCB5-9011-66F0-1889BA2BA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55" y="581890"/>
            <a:ext cx="7907113" cy="512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70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Length of </a:t>
            </a:r>
            <a:r>
              <a:rPr lang="cs-CZ" dirty="0"/>
              <a:t>D</a:t>
            </a:r>
            <a:r>
              <a:rPr lang="en-GB" dirty="0" err="1"/>
              <a:t>egree</a:t>
            </a:r>
            <a:r>
              <a:rPr lang="en-GB" dirty="0"/>
              <a:t> </a:t>
            </a:r>
            <a:r>
              <a:rPr lang="cs-CZ" dirty="0" err="1"/>
              <a:t>P</a:t>
            </a:r>
            <a:r>
              <a:rPr lang="en-US" dirty="0" err="1"/>
              <a:t>rogra</a:t>
            </a:r>
            <a:r>
              <a:rPr lang="cs-CZ" dirty="0"/>
              <a:t>m</a:t>
            </a:r>
            <a:r>
              <a:rPr lang="en-GB" dirty="0"/>
              <a:t>s and </a:t>
            </a:r>
            <a:r>
              <a:rPr lang="cs-CZ" dirty="0"/>
              <a:t>I</a:t>
            </a:r>
            <a:r>
              <a:rPr lang="en-GB" dirty="0" err="1"/>
              <a:t>mportant</a:t>
            </a:r>
            <a:r>
              <a:rPr lang="en-GB" dirty="0"/>
              <a:t> </a:t>
            </a:r>
            <a:r>
              <a:rPr lang="cs-CZ" dirty="0"/>
              <a:t>D</a:t>
            </a:r>
            <a:r>
              <a:rPr lang="en-GB" dirty="0" err="1"/>
              <a:t>ates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2088002"/>
            <a:ext cx="10753200" cy="4139998"/>
          </a:xfrm>
        </p:spPr>
        <p:txBody>
          <a:bodyPr/>
          <a:lstStyle/>
          <a:p>
            <a:r>
              <a:rPr lang="en-GB" sz="2400" b="1" dirty="0">
                <a:solidFill>
                  <a:srgbClr val="00287D"/>
                </a:solidFill>
              </a:rPr>
              <a:t>Bachelor‘s</a:t>
            </a:r>
            <a:r>
              <a:rPr lang="en-GB" sz="2400" dirty="0">
                <a:solidFill>
                  <a:srgbClr val="00287D"/>
                </a:solidFill>
              </a:rPr>
              <a:t> programs</a:t>
            </a:r>
            <a:r>
              <a:rPr lang="cs-CZ" sz="2400" dirty="0">
                <a:solidFill>
                  <a:srgbClr val="00287D"/>
                </a:solidFill>
              </a:rPr>
              <a:t>: 3</a:t>
            </a:r>
            <a:r>
              <a:rPr lang="en-GB" sz="2400" dirty="0">
                <a:solidFill>
                  <a:srgbClr val="00287D"/>
                </a:solidFill>
              </a:rPr>
              <a:t> years (6 semesters)</a:t>
            </a:r>
          </a:p>
          <a:p>
            <a:r>
              <a:rPr lang="en-GB" sz="2400" b="1" dirty="0">
                <a:solidFill>
                  <a:srgbClr val="00287D"/>
                </a:solidFill>
              </a:rPr>
              <a:t>Master‘s</a:t>
            </a:r>
            <a:r>
              <a:rPr lang="en-GB" sz="2400" dirty="0">
                <a:solidFill>
                  <a:srgbClr val="00287D"/>
                </a:solidFill>
              </a:rPr>
              <a:t> program</a:t>
            </a:r>
            <a:r>
              <a:rPr lang="cs-CZ" sz="2400" dirty="0">
                <a:solidFill>
                  <a:srgbClr val="00287D"/>
                </a:solidFill>
              </a:rPr>
              <a:t>s: </a:t>
            </a:r>
            <a:r>
              <a:rPr lang="en-GB" sz="2400" dirty="0">
                <a:solidFill>
                  <a:srgbClr val="00287D"/>
                </a:solidFill>
              </a:rPr>
              <a:t>2 years (4 semesters)</a:t>
            </a:r>
          </a:p>
          <a:p>
            <a:r>
              <a:rPr lang="cs-CZ" sz="2400" b="1" dirty="0">
                <a:solidFill>
                  <a:srgbClr val="00287D"/>
                </a:solidFill>
              </a:rPr>
              <a:t>PhD </a:t>
            </a:r>
            <a:r>
              <a:rPr lang="cs-CZ" sz="2400" dirty="0" err="1">
                <a:solidFill>
                  <a:srgbClr val="00287D"/>
                </a:solidFill>
              </a:rPr>
              <a:t>programs</a:t>
            </a:r>
            <a:r>
              <a:rPr lang="cs-CZ" sz="2400" dirty="0">
                <a:solidFill>
                  <a:srgbClr val="00287D"/>
                </a:solidFill>
              </a:rPr>
              <a:t>: 4 </a:t>
            </a:r>
            <a:r>
              <a:rPr lang="cs-CZ" sz="2400" dirty="0" err="1">
                <a:solidFill>
                  <a:srgbClr val="00287D"/>
                </a:solidFill>
              </a:rPr>
              <a:t>years</a:t>
            </a:r>
            <a:r>
              <a:rPr lang="cs-CZ" sz="2400" dirty="0">
                <a:solidFill>
                  <a:srgbClr val="00287D"/>
                </a:solidFill>
              </a:rPr>
              <a:t> (8 </a:t>
            </a:r>
            <a:r>
              <a:rPr lang="cs-CZ" sz="2400" dirty="0" err="1">
                <a:solidFill>
                  <a:srgbClr val="00287D"/>
                </a:solidFill>
              </a:rPr>
              <a:t>semesters</a:t>
            </a:r>
            <a:r>
              <a:rPr lang="cs-CZ" sz="2400" dirty="0">
                <a:solidFill>
                  <a:srgbClr val="00287D"/>
                </a:solidFill>
              </a:rPr>
              <a:t>)</a:t>
            </a:r>
          </a:p>
          <a:p>
            <a:endParaRPr lang="cs-CZ" sz="2400" dirty="0">
              <a:solidFill>
                <a:srgbClr val="00287D"/>
              </a:solidFill>
            </a:endParaRPr>
          </a:p>
          <a:p>
            <a:r>
              <a:rPr lang="en-GB" sz="2400" b="1" dirty="0">
                <a:solidFill>
                  <a:srgbClr val="00287D"/>
                </a:solidFill>
              </a:rPr>
              <a:t>Fall semester</a:t>
            </a:r>
            <a:r>
              <a:rPr lang="en-GB" sz="2400" dirty="0">
                <a:solidFill>
                  <a:srgbClr val="00287D"/>
                </a:solidFill>
              </a:rPr>
              <a:t>: September – December</a:t>
            </a:r>
          </a:p>
          <a:p>
            <a:r>
              <a:rPr lang="en-GB" sz="2400" b="1" dirty="0">
                <a:solidFill>
                  <a:srgbClr val="00287D"/>
                </a:solidFill>
              </a:rPr>
              <a:t>Spring semester</a:t>
            </a:r>
            <a:r>
              <a:rPr lang="en-GB" sz="2400" dirty="0">
                <a:solidFill>
                  <a:srgbClr val="00287D"/>
                </a:solidFill>
              </a:rPr>
              <a:t>: February – </a:t>
            </a:r>
            <a:r>
              <a:rPr lang="cs-CZ" sz="2400" dirty="0">
                <a:solidFill>
                  <a:srgbClr val="00287D"/>
                </a:solidFill>
              </a:rPr>
              <a:t>May</a:t>
            </a:r>
            <a:endParaRPr lang="cs-CZ" sz="2400" dirty="0"/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noProof="0" dirty="0"/>
              <a:t>Masaryk University – </a:t>
            </a:r>
            <a:r>
              <a:rPr lang="cs-CZ" noProof="0" dirty="0" err="1"/>
              <a:t>Faculty</a:t>
            </a:r>
            <a:r>
              <a:rPr lang="cs-CZ" noProof="0" dirty="0"/>
              <a:t> </a:t>
            </a:r>
            <a:r>
              <a:rPr lang="cs-CZ" noProof="0" dirty="0" err="1"/>
              <a:t>of</a:t>
            </a:r>
            <a:r>
              <a:rPr lang="cs-CZ" noProof="0" dirty="0"/>
              <a:t> </a:t>
            </a:r>
            <a:r>
              <a:rPr lang="cs-CZ" noProof="0" dirty="0" err="1"/>
              <a:t>Arts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3750439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ARTS-EN.potx" id="{36ECF793-4580-482A-9A65-F3F22ABFBEFE}" vid="{830943AF-2C06-4D0F-9374-BF78A184889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F2099E736BC5F4B8A698EED5840C663" ma:contentTypeVersion="8" ma:contentTypeDescription="Vytvoří nový dokument" ma:contentTypeScope="" ma:versionID="b64fca124df746ce79140cb5c2fabe34">
  <xsd:schema xmlns:xsd="http://www.w3.org/2001/XMLSchema" xmlns:xs="http://www.w3.org/2001/XMLSchema" xmlns:p="http://schemas.microsoft.com/office/2006/metadata/properties" xmlns:ns3="d4d677de-98ae-44ed-8118-e1d19e9259fb" targetNamespace="http://schemas.microsoft.com/office/2006/metadata/properties" ma:root="true" ma:fieldsID="29c9e1e6b9be2fc25bf1814ed213b306" ns3:_="">
    <xsd:import namespace="d4d677de-98ae-44ed-8118-e1d19e9259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77de-98ae-44ed-8118-e1d19e9259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17042B9-A141-4EFF-9227-2AC4D980FC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d677de-98ae-44ed-8118-e1d19e9259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7A250E-7F8E-4A89-909D-53A8E09D09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B9565E-4191-4A98-9C46-0FAB351CE1EF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d4d677de-98ae-44ed-8118-e1d19e9259fb"/>
    <ds:schemaRef ds:uri="http://purl.org/dc/dcmitype/"/>
    <ds:schemaRef ds:uri="http://purl.org/dc/terms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Prezentace-ARTS-EN</Template>
  <TotalTime>0</TotalTime>
  <Words>832</Words>
  <Application>Microsoft Office PowerPoint</Application>
  <PresentationFormat>Širokoúhlá obrazovka</PresentationFormat>
  <Paragraphs>155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Tahoma</vt:lpstr>
      <vt:lpstr>Wingdings</vt:lpstr>
      <vt:lpstr>Presentation_MU_EN</vt:lpstr>
      <vt:lpstr>Prezentace aplikace PowerPoint</vt:lpstr>
      <vt:lpstr>Czech Republic in general</vt:lpstr>
      <vt:lpstr>Prezentace aplikace PowerPoint</vt:lpstr>
      <vt:lpstr>Faculty of Arts</vt:lpstr>
      <vt:lpstr>Faculty of Arts</vt:lpstr>
      <vt:lpstr>Faculty in Numbers</vt:lpstr>
      <vt:lpstr>Number of Programs</vt:lpstr>
      <vt:lpstr>Prezentace aplikace PowerPoint</vt:lpstr>
      <vt:lpstr>Length of Degree Programs and Important Dates</vt:lpstr>
      <vt:lpstr>Studies in English at the Faculty of Arts</vt:lpstr>
      <vt:lpstr>Studies in English at the Faculty of Arts</vt:lpstr>
      <vt:lpstr>The City of Brno</vt:lpstr>
      <vt:lpstr>Prezentace aplikace PowerPoint</vt:lpstr>
      <vt:lpstr>Czech Language for Foreigners</vt:lpstr>
      <vt:lpstr>Research at the Faculty of Arts </vt:lpstr>
      <vt:lpstr>Research at the Faculty of Arts 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MASARYK UNIVERSITY</dc:title>
  <dc:creator>Martin Jakúbek</dc:creator>
  <cp:lastModifiedBy>Michaela Hrazdílková</cp:lastModifiedBy>
  <cp:revision>44</cp:revision>
  <cp:lastPrinted>1601-01-01T00:00:00Z</cp:lastPrinted>
  <dcterms:created xsi:type="dcterms:W3CDTF">2019-04-01T09:24:34Z</dcterms:created>
  <dcterms:modified xsi:type="dcterms:W3CDTF">2023-02-14T15:27:00Z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0x010100EF2099E736BC5F4B8A698EED5840C663</vt:lpwstr>
  </property>
</Properties>
</file>